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28.png" ContentType="image/png"/>
  <Override PartName="/ppt/media/image1.jpeg" ContentType="image/jpeg"/>
  <Override PartName="/ppt/media/image3.png" ContentType="image/png"/>
  <Override PartName="/ppt/media/image2.png" ContentType="image/png"/>
  <Override PartName="/ppt/media/image4.jpeg" ContentType="image/jpeg"/>
  <Override PartName="/ppt/media/image5.png" ContentType="image/png"/>
  <Override PartName="/ppt/media/image6.png" ContentType="image/png"/>
  <Override PartName="/ppt/media/image8.jpeg" ContentType="image/jpeg"/>
  <Override PartName="/ppt/media/image7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29.png" ContentType="image/png"/>
  <Override PartName="/ppt/media/image30.jpeg" ContentType="image/jpeg"/>
  <Override PartName="/ppt/media/image32.png" ContentType="image/png"/>
  <Override PartName="/ppt/media/image31.png" ContentType="image/png"/>
  <Override PartName="/ppt/media/image33.png" ContentType="image/png"/>
  <Override PartName="/ppt/media/image34.png" ContentType="image/png"/>
  <Override PartName="/ppt/media/image35.png" ContentType="image/png"/>
  <Override PartName="/ppt/media/image37.jpeg" ContentType="image/jpeg"/>
  <Override PartName="/ppt/media/image3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9144000" cy="51435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4E58005-66A1-4FCF-9713-3445C91EED0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4828456-246C-41DF-BA02-7F82731F15A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6B7D1E2-FB3E-4368-A11F-5DACA6A803D0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ACE2A94-F046-4AB5-BEC6-2DB235B40B5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FF7E956-C809-409A-B426-072FE278323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7E4AF49-72FA-4A07-BC7F-8A4B9E5CBBB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FAF42FE-C418-4A2C-9E4D-14BD2C4C2F2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4107EC7-AE90-4E9D-A95E-65840486A2A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F29EA42-101C-4809-AC72-90688C8CAF5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1977120" y="1015560"/>
            <a:ext cx="5189760" cy="7632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7028187-F5B7-4A9B-A7C9-45B8E096FD1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EC1D82B-1291-44E2-BF47-BDE2854AE0E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50ACC25-3E22-40B0-AAFE-1A26C216F3B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193C82E-C276-4F40-90A8-FB56D15A598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6434CCA-9AD7-4E87-ADE8-3482DB80CBD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562A07F-2F4F-403B-A40E-885591D4464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1F6A5CC-93EC-4350-BC35-F560B2488379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0C1D496-EB87-4C9C-A2F3-80BAA310AAC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84A29E4-4833-43D7-93F2-104A8EBE82B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4A6A4194-DC81-4C97-BF17-A685347838B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4165B44-886E-4D0D-A9A9-A71D0FC9703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49C09A25-F916-4EC8-8EAC-F0FAA333C45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D617905-7178-46C3-BC86-65A22EC8A05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8138533-B000-412A-9990-55BFC495051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1977120" y="1015560"/>
            <a:ext cx="5189760" cy="7632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9A4B30F-50D8-48C4-9F54-A227257F2FD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C94440B-8F31-4362-A0F1-0C1626C4BCD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1525AF7C-1961-41D1-835E-4FCF14667DD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0A2CE1B-E924-4C7D-BDBA-72CBD4280E7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36AEF29-699C-4772-9A8D-766468F6F91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1352CDB-C74F-4765-BE7A-E78D8BEB6AEF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47DD099-618D-4BF0-9C4B-1CBE75744B9A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44D8D4AB-4C50-446F-93E7-5FD16F79FDD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D286671E-4D87-4090-BD1E-6D7325315D4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66199DED-C000-42BB-99A1-028ADF64573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A11A65A-AD76-4D6B-A82A-5E03E1BFF3E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378ED7FF-E86C-4217-A1CE-52780C20D73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1F8C4C4-BCBC-421E-B80F-2BF7A86B63D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subTitle"/>
          </p:nvPr>
        </p:nvSpPr>
        <p:spPr>
          <a:xfrm>
            <a:off x="1977120" y="1015560"/>
            <a:ext cx="5189760" cy="7632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881E9363-C785-41D0-80AC-5FC5C321F63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B01EBFBC-68BA-4E85-A02D-15F1632D4C3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47EF423-0913-420A-84B9-B1C82E36FC3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EDDAB003-5A0B-4E8D-A5E5-E60A44BC8F9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31C401E2-F77E-41BC-93CC-936FACD13EA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D327736A-61D5-436B-B0AB-152C62A3C24A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3CC9B8B4-9D30-486E-BF9C-CF624EF916B8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A28C310-D868-4280-89E3-DF703244481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1977120" y="1015560"/>
            <a:ext cx="5189760" cy="7632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33DC340-E39F-40F7-B9DC-43971C65565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6A1AC14-3590-449F-853C-10F7985503D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DC72B19-3776-46FA-960F-45EF6F3973F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305E487-8A89-467D-BB0A-8EAE732BACD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jpeg"/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Relationship Id="rId9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bk object 16"/>
          <p:cNvSpPr/>
          <p:nvPr/>
        </p:nvSpPr>
        <p:spPr>
          <a:xfrm>
            <a:off x="76320" y="1440"/>
            <a:ext cx="9067320" cy="514152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396360" y="-118800"/>
            <a:ext cx="8350560" cy="122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ru-RU" sz="3600" spc="-1" strike="noStrike">
                <a:solidFill>
                  <a:srgbClr val="000000"/>
                </a:solidFill>
                <a:latin typeface="Calibri"/>
              </a:rPr>
              <a:t>Для правки тексту заголовка клацніть мишею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ftr" idx="1"/>
          </p:nvPr>
        </p:nvSpPr>
        <p:spPr>
          <a:xfrm>
            <a:off x="3108960" y="4783320"/>
            <a:ext cx="292572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&lt;нижній колонтитул&gt;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dt" idx="2"/>
          </p:nvPr>
        </p:nvSpPr>
        <p:spPr>
          <a:xfrm>
            <a:off x="457200" y="4783320"/>
            <a:ext cx="210276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lnSpc>
                <a:spcPct val="100000"/>
              </a:lnSpc>
              <a:buNone/>
              <a:defRPr b="0" lang="en-US" sz="1800" spc="-1" strike="noStrike">
                <a:solidFill>
                  <a:srgbClr val="b2b2b2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rgbClr val="b2b2b2"/>
                </a:solidFill>
                <a:latin typeface="Calibri"/>
              </a:rPr>
              <a:t>&lt;дата/час&gt;</a:t>
            </a:r>
            <a:endParaRPr b="0" lang="uk-UA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sldNum" idx="3"/>
          </p:nvPr>
        </p:nvSpPr>
        <p:spPr>
          <a:xfrm>
            <a:off x="6583680" y="4783320"/>
            <a:ext cx="210276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800" spc="-1" strike="noStrike">
                <a:solidFill>
                  <a:srgbClr val="b2b2b2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4D33DDC-3EB2-4927-9495-B0FC1BCBF432}" type="slidenum">
              <a:rPr b="0" lang="ru-RU" sz="1800" spc="-1" strike="noStrike">
                <a:solidFill>
                  <a:srgbClr val="b2b2b2"/>
                </a:solidFill>
                <a:latin typeface="Calibri"/>
              </a:rPr>
              <a:t>&lt;номер&gt;</a:t>
            </a:fld>
            <a:endParaRPr b="0" lang="uk-UA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редагування структури клацніть мишею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Другий рівень структури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Третій рівень структури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Четвертий рівень структури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П'ятий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Шостий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Сьомий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bk object 16"/>
          <p:cNvSpPr/>
          <p:nvPr/>
        </p:nvSpPr>
        <p:spPr>
          <a:xfrm>
            <a:off x="76320" y="1440"/>
            <a:ext cx="9067320" cy="514152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396360" y="-118800"/>
            <a:ext cx="8350560" cy="122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ru-RU" sz="3600" spc="-1" strike="noStrike">
                <a:solidFill>
                  <a:srgbClr val="000000"/>
                </a:solidFill>
                <a:latin typeface="Calibri"/>
              </a:rPr>
              <a:t>Для правки тексту заголовка клацніть мишею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02120" y="1075680"/>
            <a:ext cx="8339760" cy="22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Для редагування структури клацніть мишею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Другий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Третій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П'ятий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Шостий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Сьомий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ftr" idx="4"/>
          </p:nvPr>
        </p:nvSpPr>
        <p:spPr>
          <a:xfrm>
            <a:off x="3108960" y="4783320"/>
            <a:ext cx="292572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&lt;нижній колонтитул&gt;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dt" idx="5"/>
          </p:nvPr>
        </p:nvSpPr>
        <p:spPr>
          <a:xfrm>
            <a:off x="457200" y="4783320"/>
            <a:ext cx="210276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lnSpc>
                <a:spcPct val="100000"/>
              </a:lnSpc>
              <a:buNone/>
              <a:defRPr b="0" lang="en-US" sz="1800" spc="-1" strike="noStrike">
                <a:solidFill>
                  <a:srgbClr val="b2b2b2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rgbClr val="b2b2b2"/>
                </a:solidFill>
                <a:latin typeface="Calibri"/>
              </a:rPr>
              <a:t>&lt;дата/час&gt;</a:t>
            </a:r>
            <a:endParaRPr b="0" lang="uk-UA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sldNum" idx="6"/>
          </p:nvPr>
        </p:nvSpPr>
        <p:spPr>
          <a:xfrm>
            <a:off x="6583680" y="4783320"/>
            <a:ext cx="210276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800" spc="-1" strike="noStrike">
                <a:solidFill>
                  <a:srgbClr val="b2b2b2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2E3D82C3-5B5A-4216-80D3-2804E625CEA3}" type="slidenum">
              <a:rPr b="0" lang="ru-RU" sz="1800" spc="-1" strike="noStrike">
                <a:solidFill>
                  <a:srgbClr val="b2b2b2"/>
                </a:solidFill>
                <a:latin typeface="Calibri"/>
              </a:rPr>
              <a:t>&lt;номер&gt;</a:t>
            </a:fld>
            <a:endParaRPr b="0" lang="uk-UA" sz="1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bk object 16" hidden="1"/>
          <p:cNvSpPr/>
          <p:nvPr/>
        </p:nvSpPr>
        <p:spPr>
          <a:xfrm>
            <a:off x="76320" y="1440"/>
            <a:ext cx="9067320" cy="514152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bk object 16"/>
          <p:cNvSpPr/>
          <p:nvPr/>
        </p:nvSpPr>
        <p:spPr>
          <a:xfrm>
            <a:off x="76320" y="1440"/>
            <a:ext cx="9067320" cy="514152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bk object 17"/>
          <p:cNvSpPr/>
          <p:nvPr/>
        </p:nvSpPr>
        <p:spPr>
          <a:xfrm>
            <a:off x="5410080" y="314280"/>
            <a:ext cx="542520" cy="704520"/>
          </a:xfrm>
          <a:prstGeom prst="rect">
            <a:avLst/>
          </a:prstGeom>
          <a:blipFill rotWithShape="0">
            <a:blip r:embed="rId4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bk object 18"/>
          <p:cNvSpPr/>
          <p:nvPr/>
        </p:nvSpPr>
        <p:spPr>
          <a:xfrm>
            <a:off x="5514840" y="314280"/>
            <a:ext cx="514080" cy="704520"/>
          </a:xfrm>
          <a:prstGeom prst="rect">
            <a:avLst/>
          </a:prstGeom>
          <a:blipFill rotWithShape="0">
            <a:blip r:embed="rId5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bk object 19"/>
          <p:cNvSpPr/>
          <p:nvPr/>
        </p:nvSpPr>
        <p:spPr>
          <a:xfrm>
            <a:off x="0" y="1661040"/>
            <a:ext cx="571320" cy="428400"/>
          </a:xfrm>
          <a:custGeom>
            <a:avLst/>
            <a:gdLst>
              <a:gd name="textAreaLeft" fmla="*/ 0 w 571320"/>
              <a:gd name="textAreaRight" fmla="*/ 571680 w 571320"/>
              <a:gd name="textAreaTop" fmla="*/ 0 h 428400"/>
              <a:gd name="textAreaBottom" fmla="*/ 428760 h 428400"/>
            </a:gdLst>
            <a:ahLst/>
            <a:rect l="textAreaLeft" t="textAreaTop" r="textAreaRight" b="textAreaBottom"/>
            <a:pathLst>
              <a:path w="571500" h="428625">
                <a:moveTo>
                  <a:pt x="571500" y="163677"/>
                </a:moveTo>
                <a:lnTo>
                  <a:pt x="0" y="163677"/>
                </a:lnTo>
                <a:lnTo>
                  <a:pt x="176605" y="264901"/>
                </a:lnTo>
                <a:lnTo>
                  <a:pt x="109144" y="428609"/>
                </a:lnTo>
                <a:lnTo>
                  <a:pt x="285750" y="327385"/>
                </a:lnTo>
                <a:lnTo>
                  <a:pt x="420643" y="327385"/>
                </a:lnTo>
                <a:lnTo>
                  <a:pt x="394895" y="264901"/>
                </a:lnTo>
                <a:lnTo>
                  <a:pt x="571500" y="163677"/>
                </a:lnTo>
                <a:close/>
              </a:path>
              <a:path w="571500" h="428625">
                <a:moveTo>
                  <a:pt x="420643" y="327385"/>
                </a:moveTo>
                <a:lnTo>
                  <a:pt x="285750" y="327385"/>
                </a:lnTo>
                <a:lnTo>
                  <a:pt x="462354" y="428609"/>
                </a:lnTo>
                <a:lnTo>
                  <a:pt x="420643" y="327385"/>
                </a:lnTo>
                <a:close/>
              </a:path>
              <a:path w="571500" h="428625">
                <a:moveTo>
                  <a:pt x="285750" y="0"/>
                </a:moveTo>
                <a:lnTo>
                  <a:pt x="218301" y="163677"/>
                </a:lnTo>
                <a:lnTo>
                  <a:pt x="353211" y="163677"/>
                </a:lnTo>
                <a:lnTo>
                  <a:pt x="285750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bk object 20"/>
          <p:cNvSpPr/>
          <p:nvPr/>
        </p:nvSpPr>
        <p:spPr>
          <a:xfrm>
            <a:off x="0" y="1661040"/>
            <a:ext cx="571320" cy="428400"/>
          </a:xfrm>
          <a:custGeom>
            <a:avLst/>
            <a:gdLst>
              <a:gd name="textAreaLeft" fmla="*/ 0 w 571320"/>
              <a:gd name="textAreaRight" fmla="*/ 571680 w 571320"/>
              <a:gd name="textAreaTop" fmla="*/ 0 h 428400"/>
              <a:gd name="textAreaBottom" fmla="*/ 428760 h 428400"/>
            </a:gdLst>
            <a:ahLst/>
            <a:rect l="textAreaLeft" t="textAreaTop" r="textAreaRight" b="textAreaBottom"/>
            <a:pathLst>
              <a:path w="571500" h="428625">
                <a:moveTo>
                  <a:pt x="0" y="163677"/>
                </a:moveTo>
                <a:lnTo>
                  <a:pt x="218301" y="163677"/>
                </a:lnTo>
                <a:lnTo>
                  <a:pt x="285749" y="0"/>
                </a:lnTo>
                <a:lnTo>
                  <a:pt x="353211" y="163677"/>
                </a:lnTo>
                <a:lnTo>
                  <a:pt x="571499" y="163677"/>
                </a:lnTo>
                <a:lnTo>
                  <a:pt x="394895" y="264901"/>
                </a:lnTo>
                <a:lnTo>
                  <a:pt x="462354" y="428609"/>
                </a:lnTo>
                <a:lnTo>
                  <a:pt x="285749" y="327385"/>
                </a:lnTo>
                <a:lnTo>
                  <a:pt x="109144" y="428609"/>
                </a:lnTo>
                <a:lnTo>
                  <a:pt x="176605" y="264901"/>
                </a:lnTo>
                <a:lnTo>
                  <a:pt x="0" y="163677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1"/>
          <p:cNvSpPr>
            <a:spLocks noGrp="1"/>
          </p:cNvSpPr>
          <p:nvPr>
            <p:ph type="ftr" idx="7"/>
          </p:nvPr>
        </p:nvSpPr>
        <p:spPr>
          <a:xfrm>
            <a:off x="3108960" y="4783320"/>
            <a:ext cx="292572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&lt;нижній колонтитул&gt;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dt" idx="8"/>
          </p:nvPr>
        </p:nvSpPr>
        <p:spPr>
          <a:xfrm>
            <a:off x="457200" y="4783320"/>
            <a:ext cx="210276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lnSpc>
                <a:spcPct val="100000"/>
              </a:lnSpc>
              <a:buNone/>
              <a:defRPr b="0" lang="en-US" sz="1800" spc="-1" strike="noStrike">
                <a:solidFill>
                  <a:srgbClr val="b2b2b2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rgbClr val="b2b2b2"/>
                </a:solidFill>
                <a:latin typeface="Calibri"/>
              </a:rPr>
              <a:t>&lt;дата/час&gt;</a:t>
            </a:r>
            <a:endParaRPr b="0" lang="uk-UA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sldNum" idx="9"/>
          </p:nvPr>
        </p:nvSpPr>
        <p:spPr>
          <a:xfrm>
            <a:off x="6583680" y="4783320"/>
            <a:ext cx="210276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800" spc="-1" strike="noStrike">
                <a:solidFill>
                  <a:srgbClr val="b2b2b2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E1DF33F-1DDA-4F5A-81D9-A345EC13C598}" type="slidenum">
              <a:rPr b="0" lang="ru-RU" sz="1800" spc="-1" strike="noStrike">
                <a:solidFill>
                  <a:srgbClr val="b2b2b2"/>
                </a:solidFill>
                <a:latin typeface="Calibri"/>
              </a:rPr>
              <a:t>&lt;номер&gt;</a:t>
            </a:fld>
            <a:endParaRPr b="0" lang="uk-UA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тексту заголовка клацніть мишею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редагування структури клацніть мишею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Другий рівень структури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Третій рівень структури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Четвертий рівень структури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П'ятий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Шостий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Сьомий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bk object 16"/>
          <p:cNvSpPr/>
          <p:nvPr/>
        </p:nvSpPr>
        <p:spPr>
          <a:xfrm>
            <a:off x="76320" y="1440"/>
            <a:ext cx="9067320" cy="514152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164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ru-RU" sz="3600" spc="-1" strike="noStrike">
                <a:solidFill>
                  <a:srgbClr val="000000"/>
                </a:solidFill>
                <a:latin typeface="Calibri"/>
              </a:rPr>
              <a:t>Для правки тексту заголовка клацніть мишею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ftr" idx="10"/>
          </p:nvPr>
        </p:nvSpPr>
        <p:spPr>
          <a:xfrm>
            <a:off x="3108960" y="4783320"/>
            <a:ext cx="292572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&lt;нижній колонтитул&gt;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dt" idx="11"/>
          </p:nvPr>
        </p:nvSpPr>
        <p:spPr>
          <a:xfrm>
            <a:off x="457200" y="4783320"/>
            <a:ext cx="210276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lnSpc>
                <a:spcPct val="100000"/>
              </a:lnSpc>
              <a:buNone/>
              <a:defRPr b="0" lang="en-US" sz="1800" spc="-1" strike="noStrike">
                <a:solidFill>
                  <a:srgbClr val="b2b2b2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rgbClr val="b2b2b2"/>
                </a:solidFill>
                <a:latin typeface="Calibri"/>
              </a:rPr>
              <a:t>&lt;дата/час&gt;</a:t>
            </a:r>
            <a:endParaRPr b="0" lang="uk-UA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 type="sldNum" idx="12"/>
          </p:nvPr>
        </p:nvSpPr>
        <p:spPr>
          <a:xfrm>
            <a:off x="6583680" y="4783320"/>
            <a:ext cx="210276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800" spc="-1" strike="noStrike">
                <a:solidFill>
                  <a:srgbClr val="b2b2b2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2766F4C-3AAF-4DB9-833E-52D8B36DE366}" type="slidenum">
              <a:rPr b="0" lang="ru-RU" sz="1800" spc="-1" strike="noStrike">
                <a:solidFill>
                  <a:srgbClr val="b2b2b2"/>
                </a:solidFill>
                <a:latin typeface="Calibri"/>
              </a:rPr>
              <a:t>&lt;номер&gt;</a:t>
            </a:fld>
            <a:endParaRPr b="0" lang="uk-UA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6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редагування структури клацніть мишею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Другий рівень структури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Третій рівень структури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Четвертий рівень структури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П'ятий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Шостий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Сьомий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Relationship Id="rId10" Type="http://schemas.openxmlformats.org/officeDocument/2006/relationships/image" Target="../media/image30.jpeg"/><Relationship Id="rId1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29.png"/><Relationship Id="rId7" Type="http://schemas.openxmlformats.org/officeDocument/2006/relationships/hyperlink" Target="https://naurok.com.ua/test/vidi-buhgalterskogo-obliku-ob-ekti-ta-zavdannya-388769.html" TargetMode="External"/><Relationship Id="rId8" Type="http://schemas.openxmlformats.org/officeDocument/2006/relationships/hyperlink" Target="https://naurok.com.ua/test/vidi-buhgalterskogo-obliku-ob-ekti-ta-zavdannya-388769.html" TargetMode="External"/><Relationship Id="rId9" Type="http://schemas.openxmlformats.org/officeDocument/2006/relationships/hyperlink" Target="https://learningapps.org/display?v=pcmqc2yc320" TargetMode="External"/><Relationship Id="rId10" Type="http://schemas.openxmlformats.org/officeDocument/2006/relationships/image" Target="../media/image36.png"/><Relationship Id="rId1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2.png"/><Relationship Id="rId3" Type="http://schemas.openxmlformats.org/officeDocument/2006/relationships/image" Target="../media/image12.png"/><Relationship Id="rId4" Type="http://schemas.openxmlformats.org/officeDocument/2006/relationships/image" Target="../media/image3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2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image" Target="../media/image17.png"/><Relationship Id="rId13" Type="http://schemas.openxmlformats.org/officeDocument/2006/relationships/image" Target="../media/image19.png"/><Relationship Id="rId14" Type="http://schemas.openxmlformats.org/officeDocument/2006/relationships/image" Target="../media/image3.png"/><Relationship Id="rId15" Type="http://schemas.openxmlformats.org/officeDocument/2006/relationships/image" Target="../media/image3.png"/><Relationship Id="rId16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object 2"/>
          <p:cNvSpPr/>
          <p:nvPr/>
        </p:nvSpPr>
        <p:spPr>
          <a:xfrm>
            <a:off x="1219320" y="1440"/>
            <a:ext cx="7009920" cy="396072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object 5"/>
          <p:cNvSpPr/>
          <p:nvPr/>
        </p:nvSpPr>
        <p:spPr>
          <a:xfrm>
            <a:off x="7991640" y="4219560"/>
            <a:ext cx="904680" cy="92340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304920" y="3713400"/>
            <a:ext cx="8495280" cy="1405080"/>
          </a:xfrm>
          <a:prstGeom prst="rect">
            <a:avLst/>
          </a:prstGeom>
          <a:noFill/>
          <a:ln w="0">
            <a:noFill/>
          </a:ln>
        </p:spPr>
        <p:txBody>
          <a:bodyPr lIns="0" rIns="0" tIns="4320" bIns="0" anchor="t">
            <a:noAutofit/>
          </a:bodyPr>
          <a:p>
            <a:pPr marL="585000" indent="0">
              <a:lnSpc>
                <a:spcPct val="101000"/>
              </a:lnSpc>
              <a:spcBef>
                <a:spcPts val="34"/>
              </a:spcBef>
              <a:buNone/>
              <a:tabLst>
                <a:tab algn="l" pos="0"/>
              </a:tabLst>
            </a:pPr>
            <a:r>
              <a:rPr b="1" lang="ru-RU" sz="4550" spc="-32" strike="noStrike">
                <a:solidFill>
                  <a:srgbClr val="3477b1"/>
                </a:solidFill>
                <a:latin typeface="Calibri"/>
              </a:rPr>
              <a:t>Урок </a:t>
            </a:r>
            <a:r>
              <a:rPr b="1" lang="ru-RU" sz="4550" spc="29" strike="noStrike">
                <a:solidFill>
                  <a:srgbClr val="3477b1"/>
                </a:solidFill>
                <a:latin typeface="Calibri"/>
              </a:rPr>
              <a:t>№ </a:t>
            </a:r>
            <a:r>
              <a:rPr b="1" lang="ru-RU" sz="4550" spc="12" strike="noStrike">
                <a:solidFill>
                  <a:srgbClr val="3477b1"/>
                </a:solidFill>
                <a:latin typeface="Calibri"/>
              </a:rPr>
              <a:t>2 </a:t>
            </a:r>
            <a:r>
              <a:rPr b="1" lang="ru-RU" sz="4550" spc="9" strike="noStrike">
                <a:solidFill>
                  <a:srgbClr val="3477b1"/>
                </a:solidFill>
                <a:latin typeface="Calibri"/>
              </a:rPr>
              <a:t>“ </a:t>
            </a:r>
            <a:r>
              <a:rPr b="1" lang="ru-RU" sz="4550" spc="18" strike="noStrike">
                <a:solidFill>
                  <a:srgbClr val="3477b1"/>
                </a:solidFill>
                <a:latin typeface="Calibri"/>
              </a:rPr>
              <a:t>Види </a:t>
            </a:r>
            <a:r>
              <a:rPr b="1" lang="ru-RU" sz="4550" spc="-1" strike="noStrike">
                <a:solidFill>
                  <a:srgbClr val="3477b1"/>
                </a:solidFill>
                <a:latin typeface="Calibri"/>
              </a:rPr>
              <a:t>бухгалтерського  </a:t>
            </a:r>
            <a:r>
              <a:rPr b="1" lang="ru-RU" sz="4550" spc="-26" strike="noStrike">
                <a:solidFill>
                  <a:srgbClr val="3477b1"/>
                </a:solidFill>
                <a:latin typeface="Calibri"/>
              </a:rPr>
              <a:t>обліку, </a:t>
            </a:r>
            <a:r>
              <a:rPr b="1" lang="ru-RU" sz="4550" spc="9" strike="noStrike">
                <a:solidFill>
                  <a:srgbClr val="3477b1"/>
                </a:solidFill>
                <a:latin typeface="Calibri"/>
              </a:rPr>
              <a:t>об’єкти </a:t>
            </a:r>
            <a:r>
              <a:rPr b="1" lang="ru-RU" sz="4550" spc="12" strike="noStrike">
                <a:solidFill>
                  <a:srgbClr val="3477b1"/>
                </a:solidFill>
                <a:latin typeface="Calibri"/>
              </a:rPr>
              <a:t>та </a:t>
            </a:r>
            <a:r>
              <a:rPr b="1" lang="ru-RU" sz="4550" spc="4" strike="noStrike">
                <a:solidFill>
                  <a:srgbClr val="3477b1"/>
                </a:solidFill>
                <a:latin typeface="Calibri"/>
              </a:rPr>
              <a:t>завдання</a:t>
            </a:r>
            <a:r>
              <a:rPr b="1" lang="ru-RU" sz="4550" spc="248" strike="noStrike">
                <a:solidFill>
                  <a:srgbClr val="3477b1"/>
                </a:solidFill>
                <a:latin typeface="Calibri"/>
              </a:rPr>
              <a:t> </a:t>
            </a:r>
            <a:r>
              <a:rPr b="1" lang="ru-RU" sz="4550" spc="9" strike="noStrike">
                <a:solidFill>
                  <a:srgbClr val="3477b1"/>
                </a:solidFill>
                <a:latin typeface="Calibri"/>
              </a:rPr>
              <a:t>”</a:t>
            </a:r>
            <a:endParaRPr b="0" lang="ru-RU" sz="455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object 2"/>
          <p:cNvSpPr/>
          <p:nvPr/>
        </p:nvSpPr>
        <p:spPr>
          <a:xfrm>
            <a:off x="7677000" y="428760"/>
            <a:ext cx="742680" cy="10378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396360" y="-118800"/>
            <a:ext cx="8350560" cy="1237680"/>
          </a:xfrm>
          <a:prstGeom prst="rect">
            <a:avLst/>
          </a:prstGeom>
          <a:noFill/>
          <a:ln w="0">
            <a:noFill/>
          </a:ln>
        </p:spPr>
        <p:txBody>
          <a:bodyPr lIns="0" rIns="0" tIns="140040" bIns="0" anchor="t">
            <a:noAutofit/>
          </a:bodyPr>
          <a:p>
            <a:pPr marL="2970360" indent="0">
              <a:lnSpc>
                <a:spcPct val="100000"/>
              </a:lnSpc>
              <a:spcBef>
                <a:spcPts val="65"/>
              </a:spcBef>
              <a:buNone/>
              <a:tabLst>
                <a:tab algn="l" pos="0"/>
              </a:tabLst>
            </a:pPr>
            <a:r>
              <a:rPr b="1" lang="ru-RU" sz="3600" spc="-1" strike="noStrike">
                <a:solidFill>
                  <a:srgbClr val="ffff00"/>
                </a:solidFill>
                <a:latin typeface="Calibri"/>
              </a:rPr>
              <a:t>Завдання  бухгалтерського</a:t>
            </a:r>
            <a:r>
              <a:rPr b="1" lang="ru-RU" sz="3600" spc="-327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1" lang="ru-RU" sz="3600" spc="-7" strike="noStrike">
                <a:solidFill>
                  <a:srgbClr val="ffff00"/>
                </a:solidFill>
                <a:latin typeface="Calibri"/>
              </a:rPr>
              <a:t>обліку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5" name="object 4"/>
          <p:cNvSpPr/>
          <p:nvPr/>
        </p:nvSpPr>
        <p:spPr>
          <a:xfrm>
            <a:off x="78840" y="1321560"/>
            <a:ext cx="8520120" cy="3659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4040" bIns="0" anchor="t">
            <a:spAutoFit/>
          </a:bodyPr>
          <a:p>
            <a:pPr marL="355680" indent="-343440">
              <a:lnSpc>
                <a:spcPct val="100000"/>
              </a:lnSpc>
              <a:spcBef>
                <a:spcPts val="111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355680"/>
                <a:tab algn="l" pos="356400"/>
              </a:tabLst>
            </a:pP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Додержання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Положень (стандартів) </a:t>
            </a:r>
            <a:r>
              <a:rPr b="0" lang="ru-RU" sz="1550" spc="-21" strike="noStrike">
                <a:solidFill>
                  <a:srgbClr val="000000"/>
                </a:solidFill>
                <a:latin typeface="Times New Roman"/>
              </a:rPr>
              <a:t>бухгалтерського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обліку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1-6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(накази Міністерства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фінансів  </a:t>
            </a:r>
            <a:r>
              <a:rPr b="0" lang="ru-RU" sz="1550" spc="-21" strike="noStrike">
                <a:solidFill>
                  <a:srgbClr val="000000"/>
                </a:solidFill>
                <a:latin typeface="Times New Roman"/>
              </a:rPr>
              <a:t>України </a:t>
            </a:r>
            <a:r>
              <a:rPr b="0" lang="ru-RU" sz="1550" spc="24" strike="noStrike">
                <a:solidFill>
                  <a:srgbClr val="000000"/>
                </a:solidFill>
                <a:latin typeface="Times New Roman"/>
              </a:rPr>
              <a:t>№ </a:t>
            </a:r>
            <a:r>
              <a:rPr b="0" lang="ru-RU" sz="1550" spc="29" strike="noStrike">
                <a:solidFill>
                  <a:srgbClr val="000000"/>
                </a:solidFill>
                <a:latin typeface="Times New Roman"/>
              </a:rPr>
              <a:t>87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від </a:t>
            </a:r>
            <a:r>
              <a:rPr b="0" lang="ru-RU" sz="1550" spc="24" strike="noStrike">
                <a:solidFill>
                  <a:srgbClr val="000000"/>
                </a:solidFill>
                <a:latin typeface="Times New Roman"/>
              </a:rPr>
              <a:t>31.03.99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р.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ru-RU" sz="1550" spc="24" strike="noStrike">
                <a:solidFill>
                  <a:srgbClr val="000000"/>
                </a:solidFill>
                <a:latin typeface="Times New Roman"/>
              </a:rPr>
              <a:t>№ </a:t>
            </a:r>
            <a:r>
              <a:rPr b="0" lang="ru-RU" sz="1550" spc="32" strike="noStrike">
                <a:solidFill>
                  <a:srgbClr val="000000"/>
                </a:solidFill>
                <a:latin typeface="Times New Roman"/>
              </a:rPr>
              <a:t>137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від </a:t>
            </a:r>
            <a:r>
              <a:rPr b="0" lang="ru-RU" sz="1550" spc="24" strike="noStrike">
                <a:solidFill>
                  <a:srgbClr val="000000"/>
                </a:solidFill>
                <a:latin typeface="Times New Roman"/>
              </a:rPr>
              <a:t>28.05.99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р.)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та</a:t>
            </a:r>
            <a:r>
              <a:rPr b="0" lang="ru-RU" sz="1550" spc="-13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ін.;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212760" indent="-200520">
              <a:lnSpc>
                <a:spcPct val="100000"/>
              </a:lnSpc>
              <a:spcBef>
                <a:spcPts val="96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213480"/>
              </a:tabLst>
            </a:pP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Облік,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аналіз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контроль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за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необоротними</a:t>
            </a:r>
            <a:r>
              <a:rPr b="0" lang="ru-RU" sz="1550" spc="36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активами;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213480" indent="-213480">
              <a:lnSpc>
                <a:spcPts val="1950"/>
              </a:lnSpc>
              <a:spcBef>
                <a:spcPts val="6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213480"/>
              </a:tabLst>
            </a:pP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Облік,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аналіз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повсякденний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контроль за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виконанням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завдань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виробництва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в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розрізі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кількості, 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якості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та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асортименту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продукції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згідно з вимогами</a:t>
            </a:r>
            <a:r>
              <a:rPr b="0" lang="ru-RU" sz="1550" spc="10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замовників;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213480" indent="-213480">
              <a:lnSpc>
                <a:spcPct val="100000"/>
              </a:lnSpc>
              <a:spcBef>
                <a:spcPts val="6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213480"/>
              </a:tabLst>
            </a:pP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Облік,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аналіз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контроль за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оборотними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активами, за правильними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й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економними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витратами 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ресурсів;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212760" indent="-200520">
              <a:lnSpc>
                <a:spcPct val="100000"/>
              </a:lnSpc>
              <a:spcBef>
                <a:spcPts val="91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213480"/>
              </a:tabLst>
            </a:pP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Облік,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аналіз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контроль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за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власним капіталом,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за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забезпеченням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наступних витрат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</a:t>
            </a:r>
            <a:r>
              <a:rPr b="0" lang="ru-RU" sz="1550" spc="14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платежів;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212760" indent="-20052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213480"/>
              </a:tabLst>
            </a:pP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Облік,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аналіз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визначення </a:t>
            </a:r>
            <a:r>
              <a:rPr b="0" lang="ru-RU" sz="1550" spc="-21" strike="noStrike">
                <a:solidFill>
                  <a:srgbClr val="000000"/>
                </a:solidFill>
                <a:latin typeface="Times New Roman"/>
              </a:rPr>
              <a:t>витрат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за елементами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та </a:t>
            </a:r>
            <a:r>
              <a:rPr b="0" lang="ru-RU" sz="1550" spc="-21" strike="noStrike">
                <a:solidFill>
                  <a:srgbClr val="000000"/>
                </a:solidFill>
                <a:latin typeface="Times New Roman"/>
              </a:rPr>
              <a:t>витрат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діяльності</a:t>
            </a:r>
            <a:r>
              <a:rPr b="0" lang="ru-RU" sz="1550" spc="21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підприємства;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212760" indent="-200520">
              <a:lnSpc>
                <a:spcPct val="100000"/>
              </a:lnSpc>
              <a:spcBef>
                <a:spcPts val="96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213480"/>
              </a:tabLst>
            </a:pP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Облік,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аналіз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контроль за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мірою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праці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та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її</a:t>
            </a:r>
            <a:r>
              <a:rPr b="0" lang="ru-RU" sz="1550" spc="22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оплати;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212760" indent="-200520">
              <a:lnSpc>
                <a:spcPct val="100000"/>
              </a:lnSpc>
              <a:spcBef>
                <a:spcPts val="96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213480"/>
              </a:tabLst>
            </a:pP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Своєчасне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документальне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оформлення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випущеної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з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виробництва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продукції;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212760" indent="-200520">
              <a:lnSpc>
                <a:spcPct val="100000"/>
              </a:lnSpc>
              <a:spcBef>
                <a:spcPts val="14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213480"/>
              </a:tabLst>
            </a:pP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Облік,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аналіз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контроль за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довгостроковими</a:t>
            </a:r>
            <a:r>
              <a:rPr b="0" lang="ru-RU" sz="1550" spc="29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зобов'язаннями: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317520" indent="-305280">
              <a:lnSpc>
                <a:spcPct val="100000"/>
              </a:lnSpc>
              <a:spcBef>
                <a:spcPts val="96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318240"/>
              </a:tabLst>
            </a:pP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Облік,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аналіз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контроль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за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поточними</a:t>
            </a:r>
            <a:r>
              <a:rPr b="0" lang="ru-RU" sz="1550" spc="-10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зобов'язаннями;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307800" indent="-29592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308520"/>
              </a:tabLst>
            </a:pP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Облік,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аналіз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контроль за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коштами, розрахунками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та іншими</a:t>
            </a:r>
            <a:r>
              <a:rPr b="0" lang="ru-RU" sz="1550" spc="20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активами;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317520" indent="-305280">
              <a:lnSpc>
                <a:spcPct val="100000"/>
              </a:lnSpc>
              <a:spcBef>
                <a:spcPts val="91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318240"/>
              </a:tabLst>
            </a:pP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Облік,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аналіз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контроль за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формуванням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доходів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ru-RU" sz="1550" spc="-32" strike="noStrike">
                <a:solidFill>
                  <a:srgbClr val="000000"/>
                </a:solidFill>
                <a:latin typeface="Times New Roman"/>
              </a:rPr>
              <a:t>результатів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діяльності</a:t>
            </a:r>
            <a:r>
              <a:rPr b="0" lang="ru-RU" sz="1550" spc="-11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підприємства;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object 2"/>
          <p:cNvSpPr/>
          <p:nvPr/>
        </p:nvSpPr>
        <p:spPr>
          <a:xfrm>
            <a:off x="7677000" y="428760"/>
            <a:ext cx="742680" cy="10378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396360" y="-118800"/>
            <a:ext cx="8350560" cy="1237680"/>
          </a:xfrm>
          <a:prstGeom prst="rect">
            <a:avLst/>
          </a:prstGeom>
          <a:noFill/>
          <a:ln w="0">
            <a:noFill/>
          </a:ln>
        </p:spPr>
        <p:txBody>
          <a:bodyPr lIns="0" rIns="0" tIns="140040" bIns="0" anchor="t">
            <a:noAutofit/>
          </a:bodyPr>
          <a:p>
            <a:pPr marL="2970360" indent="0">
              <a:lnSpc>
                <a:spcPct val="100000"/>
              </a:lnSpc>
              <a:spcBef>
                <a:spcPts val="65"/>
              </a:spcBef>
              <a:buNone/>
              <a:tabLst>
                <a:tab algn="l" pos="0"/>
              </a:tabLst>
            </a:pPr>
            <a:r>
              <a:rPr b="1" lang="ru-RU" sz="3600" spc="-1" strike="noStrike">
                <a:solidFill>
                  <a:srgbClr val="ffff00"/>
                </a:solidFill>
                <a:latin typeface="Calibri"/>
              </a:rPr>
              <a:t>Завдання  бухгалтерського</a:t>
            </a:r>
            <a:r>
              <a:rPr b="1" lang="ru-RU" sz="3600" spc="-327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1" lang="ru-RU" sz="3600" spc="-7" strike="noStrike">
                <a:solidFill>
                  <a:srgbClr val="ffff00"/>
                </a:solidFill>
                <a:latin typeface="Calibri"/>
              </a:rPr>
              <a:t>обліку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8" name="object 4"/>
          <p:cNvSpPr/>
          <p:nvPr/>
        </p:nvSpPr>
        <p:spPr>
          <a:xfrm>
            <a:off x="78840" y="1428840"/>
            <a:ext cx="8892360" cy="3401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5840" bIns="0" anchor="t">
            <a:spAutoFit/>
          </a:bodyPr>
          <a:p>
            <a:pPr marL="317520" indent="-305280">
              <a:lnSpc>
                <a:spcPct val="100000"/>
              </a:lnSpc>
              <a:spcBef>
                <a:spcPts val="125"/>
              </a:spcBef>
              <a:buClr>
                <a:srgbClr val="000000"/>
              </a:buClr>
              <a:buFont typeface="StarSymbol"/>
              <a:buAutoNum type="arabicPeriod" startAt="13"/>
              <a:tabLst>
                <a:tab algn="l" pos="318240"/>
              </a:tabLst>
            </a:pP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Контроль за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станом рентабельності виробництва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продукції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рентабельності</a:t>
            </a:r>
            <a:r>
              <a:rPr b="0" lang="ru-RU" sz="1550" spc="-18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підприємства;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317520" indent="-30528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StarSymbol"/>
              <a:buAutoNum type="arabicPeriod" startAt="13"/>
              <a:tabLst>
                <a:tab algn="l" pos="318240"/>
              </a:tabLst>
            </a:pP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Виявлення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резервів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подальшого збільшення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ефективності</a:t>
            </a:r>
            <a:r>
              <a:rPr b="0" lang="ru-RU" sz="1550" spc="-9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виробництва;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12600" indent="-305280">
              <a:lnSpc>
                <a:spcPct val="103000"/>
              </a:lnSpc>
              <a:spcBef>
                <a:spcPts val="26"/>
              </a:spcBef>
              <a:buClr>
                <a:srgbClr val="000000"/>
              </a:buClr>
              <a:buFont typeface="StarSymbol"/>
              <a:buAutoNum type="arabicPeriod" startAt="13"/>
              <a:tabLst>
                <a:tab algn="l" pos="318240"/>
              </a:tabLst>
            </a:pP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Забезпечення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наявності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первинної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документації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щодо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кожної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господарської операції та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своєчасної 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обробки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первинних документів,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яка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б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давала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змогу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в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будь-який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момент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визначити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кількість,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терміни 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надходження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й </a:t>
            </a:r>
            <a:r>
              <a:rPr b="0" lang="ru-RU" sz="1550" spc="-21" strike="noStrike">
                <a:solidFill>
                  <a:srgbClr val="000000"/>
                </a:solidFill>
                <a:latin typeface="Times New Roman"/>
              </a:rPr>
              <a:t>витрат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сировини,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матеріалів,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палива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та інших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матеріальних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цінностей, </a:t>
            </a:r>
            <a:r>
              <a:rPr b="0" lang="ru-RU" sz="1550" spc="-21" strike="noStrike">
                <a:solidFill>
                  <a:srgbClr val="000000"/>
                </a:solidFill>
                <a:latin typeface="Times New Roman"/>
              </a:rPr>
              <a:t>випуск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реалізацію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готової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продукції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тощо,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відповідність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фактичних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даних </a:t>
            </a:r>
            <a:r>
              <a:rPr b="0" lang="ru-RU" sz="1550" spc="-21" strike="noStrike">
                <a:solidFill>
                  <a:srgbClr val="000000"/>
                </a:solidFill>
                <a:latin typeface="Times New Roman"/>
              </a:rPr>
              <a:t>бухгалтерського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обліку</a:t>
            </a:r>
            <a:r>
              <a:rPr b="0" lang="ru-RU" sz="1550" spc="8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завданням;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317520" indent="-305280">
              <a:lnSpc>
                <a:spcPct val="100000"/>
              </a:lnSpc>
              <a:spcBef>
                <a:spcPts val="20"/>
              </a:spcBef>
              <a:buClr>
                <a:srgbClr val="000000"/>
              </a:buClr>
              <a:buFont typeface="StarSymbol"/>
              <a:buAutoNum type="arabicPeriod" startAt="13"/>
              <a:tabLst>
                <a:tab algn="l" pos="318240"/>
              </a:tabLst>
            </a:pP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Забезпечення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повного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відображення всіх </a:t>
            </a:r>
            <a:r>
              <a:rPr b="0" lang="ru-RU" sz="1550" spc="-21" strike="noStrike">
                <a:solidFill>
                  <a:srgbClr val="000000"/>
                </a:solidFill>
                <a:latin typeface="Times New Roman"/>
              </a:rPr>
              <a:t>витрат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підприємства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за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їхніми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складовими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частинами,</a:t>
            </a:r>
            <a:r>
              <a:rPr b="0" lang="ru-RU" sz="1550" spc="27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12600" algn="just">
              <a:lnSpc>
                <a:spcPct val="103000"/>
              </a:lnSpc>
              <a:spcBef>
                <a:spcPts val="34"/>
              </a:spcBef>
              <a:tabLst>
                <a:tab algn="l" pos="318240"/>
              </a:tabLst>
            </a:pPr>
            <a:r>
              <a:rPr b="0" lang="ru-RU" sz="1550" spc="-21" strike="noStrike">
                <a:solidFill>
                  <a:srgbClr val="000000"/>
                </a:solidFill>
                <a:latin typeface="Times New Roman"/>
              </a:rPr>
              <a:t>також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всіх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доходів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підприємства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повсякденне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співставлення </a:t>
            </a:r>
            <a:r>
              <a:rPr b="0" lang="ru-RU" sz="1550" spc="-21" strike="noStrike">
                <a:solidFill>
                  <a:srgbClr val="000000"/>
                </a:solidFill>
                <a:latin typeface="Times New Roman"/>
              </a:rPr>
              <a:t>витрат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з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доходами,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виявлення  </a:t>
            </a:r>
            <a:r>
              <a:rPr b="0" lang="ru-RU" sz="1550" spc="-32" strike="noStrike">
                <a:solidFill>
                  <a:srgbClr val="000000"/>
                </a:solidFill>
                <a:latin typeface="Times New Roman"/>
              </a:rPr>
              <a:t>результатів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кожного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господарського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процесу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загальних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фінансових </a:t>
            </a:r>
            <a:r>
              <a:rPr b="0" lang="ru-RU" sz="1550" spc="-32" strike="noStrike">
                <a:solidFill>
                  <a:srgbClr val="000000"/>
                </a:solidFill>
                <a:latin typeface="Times New Roman"/>
              </a:rPr>
              <a:t>результатів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діяльності 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підприємства;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12600" indent="-305280">
              <a:lnSpc>
                <a:spcPct val="100000"/>
              </a:lnSpc>
              <a:spcBef>
                <a:spcPts val="79"/>
              </a:spcBef>
              <a:buClr>
                <a:srgbClr val="000000"/>
              </a:buClr>
              <a:buFont typeface="StarSymbol"/>
              <a:buAutoNum type="arabicPeriod" startAt="17"/>
              <a:tabLst>
                <a:tab algn="l" pos="318240"/>
              </a:tabLst>
            </a:pP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Побудова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обліку на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кожному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підприємстві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відповідно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до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особливостей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його технології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та  організації виробництва,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особливостей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його організаційної</a:t>
            </a:r>
            <a:r>
              <a:rPr b="0" lang="ru-RU" sz="1550" spc="103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структури;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12600" indent="-305280">
              <a:lnSpc>
                <a:spcPct val="100000"/>
              </a:lnSpc>
              <a:spcBef>
                <a:spcPts val="74"/>
              </a:spcBef>
              <a:buClr>
                <a:srgbClr val="000000"/>
              </a:buClr>
              <a:buFont typeface="StarSymbol"/>
              <a:buAutoNum type="arabicPeriod" startAt="17"/>
              <a:tabLst>
                <a:tab algn="l" pos="318240"/>
              </a:tabLst>
            </a:pP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Ведення обліку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кожного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виду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господарських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коштів,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закріплених за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матеріально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відповідальними 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особами.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object 2"/>
          <p:cNvSpPr/>
          <p:nvPr/>
        </p:nvSpPr>
        <p:spPr>
          <a:xfrm>
            <a:off x="2286000" y="1440"/>
            <a:ext cx="4676400" cy="10364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0" name="object 3"/>
          <p:cNvSpPr/>
          <p:nvPr/>
        </p:nvSpPr>
        <p:spPr>
          <a:xfrm>
            <a:off x="6334200" y="1440"/>
            <a:ext cx="2628360" cy="103644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1" name="object 4"/>
          <p:cNvSpPr/>
          <p:nvPr/>
        </p:nvSpPr>
        <p:spPr>
          <a:xfrm>
            <a:off x="8334360" y="1440"/>
            <a:ext cx="752040" cy="103644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2" name="object 5"/>
          <p:cNvSpPr/>
          <p:nvPr/>
        </p:nvSpPr>
        <p:spPr>
          <a:xfrm>
            <a:off x="8458200" y="1440"/>
            <a:ext cx="685440" cy="1036440"/>
          </a:xfrm>
          <a:prstGeom prst="rect">
            <a:avLst/>
          </a:prstGeom>
          <a:blipFill rotWithShape="0">
            <a:blip r:embed="rId4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3" name="object 6"/>
          <p:cNvSpPr/>
          <p:nvPr/>
        </p:nvSpPr>
        <p:spPr>
          <a:xfrm>
            <a:off x="2400480" y="609480"/>
            <a:ext cx="5028840" cy="685440"/>
          </a:xfrm>
          <a:prstGeom prst="rect">
            <a:avLst/>
          </a:prstGeom>
          <a:blipFill rotWithShape="0">
            <a:blip r:embed="rId5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4" name="object 7"/>
          <p:cNvSpPr/>
          <p:nvPr/>
        </p:nvSpPr>
        <p:spPr>
          <a:xfrm>
            <a:off x="7010280" y="609480"/>
            <a:ext cx="1875960" cy="685440"/>
          </a:xfrm>
          <a:prstGeom prst="rect">
            <a:avLst/>
          </a:prstGeom>
          <a:blipFill rotWithShape="0">
            <a:blip r:embed="rId6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5" name="object 8"/>
          <p:cNvSpPr/>
          <p:nvPr/>
        </p:nvSpPr>
        <p:spPr>
          <a:xfrm>
            <a:off x="8467920" y="609480"/>
            <a:ext cx="495000" cy="685440"/>
          </a:xfrm>
          <a:prstGeom prst="rect">
            <a:avLst/>
          </a:prstGeom>
          <a:blipFill rotWithShape="0">
            <a:blip r:embed="rId7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6" name="object 9"/>
          <p:cNvSpPr/>
          <p:nvPr/>
        </p:nvSpPr>
        <p:spPr>
          <a:xfrm>
            <a:off x="8543880" y="609480"/>
            <a:ext cx="485280" cy="685440"/>
          </a:xfrm>
          <a:prstGeom prst="rect">
            <a:avLst/>
          </a:prstGeom>
          <a:blipFill rotWithShape="0">
            <a:blip r:embed="rId8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7" name="object 10"/>
          <p:cNvSpPr/>
          <p:nvPr/>
        </p:nvSpPr>
        <p:spPr>
          <a:xfrm>
            <a:off x="5343480" y="895320"/>
            <a:ext cx="809280" cy="1142640"/>
          </a:xfrm>
          <a:prstGeom prst="rect">
            <a:avLst/>
          </a:prstGeom>
          <a:blipFill rotWithShape="0">
            <a:blip r:embed="rId9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2572920" y="108720"/>
            <a:ext cx="6202440" cy="872280"/>
          </a:xfrm>
          <a:prstGeom prst="rect">
            <a:avLst/>
          </a:prstGeom>
          <a:noFill/>
          <a:ln w="0">
            <a:noFill/>
          </a:ln>
        </p:spPr>
        <p:txBody>
          <a:bodyPr lIns="0" rIns="0" tIns="13320" bIns="0" anchor="t">
            <a:noAutofit/>
          </a:bodyPr>
          <a:p>
            <a:pPr marL="12600" indent="0">
              <a:lnSpc>
                <a:spcPct val="100000"/>
              </a:lnSpc>
              <a:spcBef>
                <a:spcPts val="105"/>
              </a:spcBef>
              <a:buNone/>
            </a:pPr>
            <a:r>
              <a:rPr b="1" lang="ru-RU" sz="3600" spc="-1" strike="noStrike">
                <a:solidFill>
                  <a:srgbClr val="e0ebf6"/>
                </a:solidFill>
                <a:latin typeface="Calibri"/>
              </a:rPr>
              <a:t>Закріплення нового</a:t>
            </a:r>
            <a:r>
              <a:rPr b="1" lang="ru-RU" sz="3600" spc="-114" strike="noStrike">
                <a:solidFill>
                  <a:srgbClr val="e0ebf6"/>
                </a:solidFill>
                <a:latin typeface="Calibri"/>
              </a:rPr>
              <a:t> </a:t>
            </a:r>
            <a:r>
              <a:rPr b="1" lang="ru-RU" sz="3600" spc="-7" strike="noStrike">
                <a:solidFill>
                  <a:srgbClr val="e0ebf6"/>
                </a:solidFill>
                <a:latin typeface="Calibri"/>
              </a:rPr>
              <a:t>матеріалу.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9" name="object 12"/>
          <p:cNvSpPr/>
          <p:nvPr/>
        </p:nvSpPr>
        <p:spPr>
          <a:xfrm>
            <a:off x="221760" y="672120"/>
            <a:ext cx="8536680" cy="219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2373120">
              <a:lnSpc>
                <a:spcPct val="100000"/>
              </a:lnSpc>
              <a:spcBef>
                <a:spcPts val="99"/>
              </a:spcBef>
            </a:pPr>
            <a:r>
              <a:rPr b="0" i="1" lang="ru-RU" sz="2400" spc="-15" strike="noStrike">
                <a:solidFill>
                  <a:srgbClr val="e0ebf6"/>
                </a:solidFill>
                <a:latin typeface="Calibri"/>
              </a:rPr>
              <a:t>Пропойную </a:t>
            </a:r>
            <a:r>
              <a:rPr b="0" i="1" lang="ru-RU" sz="2400" spc="-26" strike="noStrike">
                <a:solidFill>
                  <a:srgbClr val="e0ebf6"/>
                </a:solidFill>
                <a:latin typeface="Calibri"/>
              </a:rPr>
              <a:t>Вам </a:t>
            </a:r>
            <a:r>
              <a:rPr b="0" i="1" lang="ru-RU" sz="2400" spc="-15" strike="noStrike">
                <a:solidFill>
                  <a:srgbClr val="e0ebf6"/>
                </a:solidFill>
                <a:latin typeface="Calibri"/>
              </a:rPr>
              <a:t>дати </a:t>
            </a:r>
            <a:r>
              <a:rPr b="0" i="1" lang="ru-RU" sz="2400" spc="-12" strike="noStrike">
                <a:solidFill>
                  <a:srgbClr val="e0ebf6"/>
                </a:solidFill>
                <a:latin typeface="Calibri"/>
              </a:rPr>
              <a:t>відповідь </a:t>
            </a:r>
            <a:r>
              <a:rPr b="0" i="1" lang="ru-RU" sz="2400" spc="4" strike="noStrike">
                <a:solidFill>
                  <a:srgbClr val="e0ebf6"/>
                </a:solidFill>
                <a:latin typeface="Calibri"/>
              </a:rPr>
              <a:t>на</a:t>
            </a:r>
            <a:r>
              <a:rPr b="0" i="1" lang="ru-RU" sz="2400" spc="372" strike="noStrike">
                <a:solidFill>
                  <a:srgbClr val="e0ebf6"/>
                </a:solidFill>
                <a:latin typeface="Calibri"/>
              </a:rPr>
              <a:t> </a:t>
            </a:r>
            <a:r>
              <a:rPr b="0" i="1" lang="ru-RU" sz="2400" spc="-12" strike="noStrike">
                <a:solidFill>
                  <a:srgbClr val="e0ebf6"/>
                </a:solidFill>
                <a:latin typeface="Calibri"/>
              </a:rPr>
              <a:t>запитання.</a:t>
            </a:r>
            <a:endParaRPr b="0" lang="uk-UA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uk-UA" sz="1900" spc="-1" strike="noStrike">
              <a:solidFill>
                <a:srgbClr val="000000"/>
              </a:solidFill>
              <a:latin typeface="Arial"/>
            </a:endParaRPr>
          </a:p>
          <a:p>
            <a:pPr marL="355680" indent="-34344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  <a:tabLst>
                <a:tab algn="l" pos="356400"/>
              </a:tabLst>
            </a:pPr>
            <a:r>
              <a:rPr b="1" lang="ru-RU" sz="2000" spc="12" strike="noStrike">
                <a:solidFill>
                  <a:srgbClr val="000000"/>
                </a:solidFill>
                <a:latin typeface="Bookman Old Style"/>
              </a:rPr>
              <a:t>Перелічити</a:t>
            </a:r>
            <a:r>
              <a:rPr b="1" lang="ru-RU" sz="2000" spc="-225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12" strike="noStrike">
                <a:solidFill>
                  <a:srgbClr val="000000"/>
                </a:solidFill>
                <a:latin typeface="Bookman Old Style"/>
              </a:rPr>
              <a:t>види</a:t>
            </a:r>
            <a:r>
              <a:rPr b="1" lang="ru-RU" sz="2000" spc="-75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9" strike="noStrike">
                <a:solidFill>
                  <a:srgbClr val="000000"/>
                </a:solidFill>
                <a:latin typeface="Bookman Old Style"/>
              </a:rPr>
              <a:t>бухгалтерського</a:t>
            </a:r>
            <a:r>
              <a:rPr b="1" lang="ru-RU" sz="2000" spc="-290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24" strike="noStrike">
                <a:solidFill>
                  <a:srgbClr val="000000"/>
                </a:solidFill>
                <a:latin typeface="Bookman Old Style"/>
              </a:rPr>
              <a:t>обліку.</a:t>
            </a:r>
            <a:endParaRPr b="0" lang="uk-UA" sz="2000" spc="-1" strike="noStrike">
              <a:solidFill>
                <a:srgbClr val="000000"/>
              </a:solidFill>
              <a:latin typeface="Arial"/>
            </a:endParaRPr>
          </a:p>
          <a:p>
            <a:pPr marL="441360" indent="-429120">
              <a:lnSpc>
                <a:spcPct val="100000"/>
              </a:lnSpc>
              <a:spcBef>
                <a:spcPts val="6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441360"/>
                <a:tab algn="l" pos="442080"/>
              </a:tabLst>
            </a:pPr>
            <a:r>
              <a:rPr b="1" lang="ru-RU" sz="2000" spc="4" strike="noStrike">
                <a:solidFill>
                  <a:srgbClr val="000000"/>
                </a:solidFill>
                <a:latin typeface="Bookman Old Style"/>
              </a:rPr>
              <a:t>Назвіть</a:t>
            </a:r>
            <a:r>
              <a:rPr b="1" lang="ru-RU" sz="2000" spc="-72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12" strike="noStrike">
                <a:solidFill>
                  <a:srgbClr val="000000"/>
                </a:solidFill>
                <a:latin typeface="Bookman Old Style"/>
              </a:rPr>
              <a:t>основні</a:t>
            </a:r>
            <a:r>
              <a:rPr b="1" lang="ru-RU" sz="2000" spc="-137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12" strike="noStrike">
                <a:solidFill>
                  <a:srgbClr val="000000"/>
                </a:solidFill>
                <a:latin typeface="Bookman Old Style"/>
              </a:rPr>
              <a:t>завдання</a:t>
            </a:r>
            <a:r>
              <a:rPr b="1" lang="ru-RU" sz="2000" spc="-185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9" strike="noStrike">
                <a:solidFill>
                  <a:srgbClr val="000000"/>
                </a:solidFill>
                <a:latin typeface="Bookman Old Style"/>
              </a:rPr>
              <a:t>бухгалтерського</a:t>
            </a:r>
            <a:r>
              <a:rPr b="1" lang="ru-RU" sz="2000" spc="-216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24" strike="noStrike">
                <a:solidFill>
                  <a:srgbClr val="000000"/>
                </a:solidFill>
                <a:latin typeface="Bookman Old Style"/>
              </a:rPr>
              <a:t>обліку.</a:t>
            </a:r>
            <a:endParaRPr b="0" lang="uk-UA" sz="2000" spc="-1" strike="noStrike">
              <a:solidFill>
                <a:srgbClr val="000000"/>
              </a:solidFill>
              <a:latin typeface="Arial"/>
            </a:endParaRPr>
          </a:p>
          <a:p>
            <a:pPr marL="441360" indent="-429120">
              <a:lnSpc>
                <a:spcPct val="100000"/>
              </a:lnSpc>
              <a:spcBef>
                <a:spcPts val="6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441360"/>
                <a:tab algn="l" pos="442080"/>
              </a:tabLst>
            </a:pPr>
            <a:r>
              <a:rPr b="1" lang="ru-RU" sz="2000" spc="12" strike="noStrike">
                <a:solidFill>
                  <a:srgbClr val="000000"/>
                </a:solidFill>
                <a:latin typeface="Bookman Old Style"/>
              </a:rPr>
              <a:t>Перелічити</a:t>
            </a:r>
            <a:r>
              <a:rPr b="1" lang="ru-RU" sz="2000" spc="-231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12" strike="noStrike">
                <a:solidFill>
                  <a:srgbClr val="000000"/>
                </a:solidFill>
                <a:latin typeface="Bookman Old Style"/>
              </a:rPr>
              <a:t>основні</a:t>
            </a:r>
            <a:r>
              <a:rPr b="1" lang="ru-RU" sz="2000" spc="-131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18" strike="noStrike">
                <a:solidFill>
                  <a:srgbClr val="000000"/>
                </a:solidFill>
                <a:latin typeface="Bookman Old Style"/>
              </a:rPr>
              <a:t>об’єкти</a:t>
            </a:r>
            <a:r>
              <a:rPr b="1" lang="ru-RU" sz="2000" spc="-171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9" strike="noStrike">
                <a:solidFill>
                  <a:srgbClr val="000000"/>
                </a:solidFill>
                <a:latin typeface="Bookman Old Style"/>
              </a:rPr>
              <a:t>бухгалтерського</a:t>
            </a:r>
            <a:r>
              <a:rPr b="1" lang="ru-RU" sz="2000" spc="-287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29" strike="noStrike">
                <a:solidFill>
                  <a:srgbClr val="000000"/>
                </a:solidFill>
                <a:latin typeface="Bookman Old Style"/>
              </a:rPr>
              <a:t>обліку.</a:t>
            </a:r>
            <a:endParaRPr b="0" lang="uk-UA" sz="2000" spc="-1" strike="noStrike">
              <a:solidFill>
                <a:srgbClr val="000000"/>
              </a:solidFill>
              <a:latin typeface="Arial"/>
            </a:endParaRPr>
          </a:p>
          <a:p>
            <a:pPr marL="355680" indent="-34344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  <a:tabLst>
                <a:tab algn="l" pos="355680"/>
              </a:tabLst>
            </a:pPr>
            <a:r>
              <a:rPr b="1" lang="ru-RU" sz="2000" spc="18" strike="noStrike">
                <a:solidFill>
                  <a:srgbClr val="000000"/>
                </a:solidFill>
                <a:latin typeface="Bookman Old Style"/>
              </a:rPr>
              <a:t>Чим</a:t>
            </a:r>
            <a:r>
              <a:rPr b="1" lang="ru-RU" sz="2000" spc="-97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9" strike="noStrike">
                <a:solidFill>
                  <a:srgbClr val="000000"/>
                </a:solidFill>
                <a:latin typeface="Bookman Old Style"/>
              </a:rPr>
              <a:t>відрізняються</a:t>
            </a:r>
            <a:r>
              <a:rPr b="1" lang="ru-RU" sz="2000" spc="-185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12" strike="noStrike">
                <a:solidFill>
                  <a:srgbClr val="000000"/>
                </a:solidFill>
                <a:latin typeface="Bookman Old Style"/>
              </a:rPr>
              <a:t>необоротні</a:t>
            </a:r>
            <a:r>
              <a:rPr b="1" lang="ru-RU" sz="2000" spc="-276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9" strike="noStrike">
                <a:solidFill>
                  <a:srgbClr val="000000"/>
                </a:solidFill>
                <a:latin typeface="Bookman Old Style"/>
              </a:rPr>
              <a:t>активи</a:t>
            </a:r>
            <a:r>
              <a:rPr b="1" lang="ru-RU" sz="2000" spc="-75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4" strike="noStrike">
                <a:solidFill>
                  <a:srgbClr val="000000"/>
                </a:solidFill>
                <a:latin typeface="Bookman Old Style"/>
              </a:rPr>
              <a:t>від</a:t>
            </a:r>
            <a:r>
              <a:rPr b="1" lang="ru-RU" sz="2000" spc="94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12" strike="noStrike">
                <a:solidFill>
                  <a:srgbClr val="000000"/>
                </a:solidFill>
                <a:latin typeface="Bookman Old Style"/>
              </a:rPr>
              <a:t>оборотних  </a:t>
            </a:r>
            <a:r>
              <a:rPr b="1" lang="ru-RU" sz="2000" spc="4" strike="noStrike">
                <a:solidFill>
                  <a:srgbClr val="000000"/>
                </a:solidFill>
                <a:latin typeface="Bookman Old Style"/>
              </a:rPr>
              <a:t>активів?</a:t>
            </a:r>
            <a:endParaRPr b="0" lang="uk-UA" sz="2000" spc="-1" strike="noStrike">
              <a:solidFill>
                <a:srgbClr val="000000"/>
              </a:solidFill>
              <a:latin typeface="Arial"/>
            </a:endParaRPr>
          </a:p>
          <a:p>
            <a:pPr marL="355680" indent="-343440">
              <a:lnSpc>
                <a:spcPct val="100000"/>
              </a:lnSpc>
              <a:spcBef>
                <a:spcPts val="11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355680"/>
              </a:tabLst>
            </a:pPr>
            <a:r>
              <a:rPr b="1" lang="ru-RU" sz="2000" spc="12" strike="noStrike">
                <a:solidFill>
                  <a:srgbClr val="000000"/>
                </a:solidFill>
                <a:latin typeface="Bookman Old Style"/>
              </a:rPr>
              <a:t>Яка</a:t>
            </a:r>
            <a:r>
              <a:rPr b="1" lang="ru-RU" sz="2000" spc="-55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4" strike="noStrike">
                <a:solidFill>
                  <a:srgbClr val="000000"/>
                </a:solidFill>
                <a:latin typeface="Bookman Old Style"/>
              </a:rPr>
              <a:t>різниця</a:t>
            </a:r>
            <a:r>
              <a:rPr b="1" lang="ru-RU" sz="2000" spc="-106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12" strike="noStrike">
                <a:solidFill>
                  <a:srgbClr val="000000"/>
                </a:solidFill>
                <a:latin typeface="Bookman Old Style"/>
              </a:rPr>
              <a:t>між</a:t>
            </a:r>
            <a:r>
              <a:rPr b="1" lang="ru-RU" sz="2000" spc="-15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12" strike="noStrike">
                <a:solidFill>
                  <a:srgbClr val="000000"/>
                </a:solidFill>
                <a:latin typeface="Bookman Old Style"/>
              </a:rPr>
              <a:t>власними</a:t>
            </a:r>
            <a:r>
              <a:rPr b="1" lang="ru-RU" sz="2000" spc="-225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9" strike="noStrike">
                <a:solidFill>
                  <a:srgbClr val="000000"/>
                </a:solidFill>
                <a:latin typeface="Bookman Old Style"/>
              </a:rPr>
              <a:t>і </a:t>
            </a:r>
            <a:r>
              <a:rPr b="1" lang="ru-RU" sz="2000" spc="18" strike="noStrike">
                <a:solidFill>
                  <a:srgbClr val="000000"/>
                </a:solidFill>
                <a:latin typeface="Bookman Old Style"/>
              </a:rPr>
              <a:t>залученими</a:t>
            </a:r>
            <a:r>
              <a:rPr b="1" lang="ru-RU" sz="2000" spc="-145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1" lang="ru-RU" sz="2000" spc="18" strike="noStrike">
                <a:solidFill>
                  <a:srgbClr val="000000"/>
                </a:solidFill>
                <a:latin typeface="Bookman Old Style"/>
              </a:rPr>
              <a:t>джерелами  </a:t>
            </a:r>
            <a:r>
              <a:rPr b="1" lang="ru-RU" sz="2000" spc="12" strike="noStrike">
                <a:solidFill>
                  <a:srgbClr val="000000"/>
                </a:solidFill>
                <a:latin typeface="Bookman Old Style"/>
              </a:rPr>
              <a:t>засобів?</a:t>
            </a:r>
            <a:endParaRPr b="0" lang="uk-UA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object 13"/>
          <p:cNvSpPr/>
          <p:nvPr/>
        </p:nvSpPr>
        <p:spPr>
          <a:xfrm>
            <a:off x="1714680" y="3396960"/>
            <a:ext cx="5933520" cy="1746360"/>
          </a:xfrm>
          <a:prstGeom prst="rect">
            <a:avLst/>
          </a:prstGeom>
          <a:blipFill rotWithShape="0">
            <a:blip r:embed="rId10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object 2"/>
          <p:cNvSpPr/>
          <p:nvPr/>
        </p:nvSpPr>
        <p:spPr>
          <a:xfrm>
            <a:off x="2886120" y="19080"/>
            <a:ext cx="2809440" cy="11426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2" name="object 3"/>
          <p:cNvSpPr/>
          <p:nvPr/>
        </p:nvSpPr>
        <p:spPr>
          <a:xfrm>
            <a:off x="5010120" y="19080"/>
            <a:ext cx="961560" cy="114264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3" name="object 4"/>
          <p:cNvSpPr/>
          <p:nvPr/>
        </p:nvSpPr>
        <p:spPr>
          <a:xfrm>
            <a:off x="5286240" y="19080"/>
            <a:ext cx="875880" cy="114264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4" name="object 5"/>
          <p:cNvSpPr/>
          <p:nvPr/>
        </p:nvSpPr>
        <p:spPr>
          <a:xfrm>
            <a:off x="5476680" y="19080"/>
            <a:ext cx="3009600" cy="1142640"/>
          </a:xfrm>
          <a:prstGeom prst="rect">
            <a:avLst/>
          </a:prstGeom>
          <a:blipFill rotWithShape="0">
            <a:blip r:embed="rId4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5" name="object 6"/>
          <p:cNvSpPr/>
          <p:nvPr/>
        </p:nvSpPr>
        <p:spPr>
          <a:xfrm>
            <a:off x="7800840" y="38160"/>
            <a:ext cx="799920" cy="1142640"/>
          </a:xfrm>
          <a:prstGeom prst="rect">
            <a:avLst/>
          </a:prstGeom>
          <a:blipFill rotWithShape="0">
            <a:blip r:embed="rId5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6" name="object 7"/>
          <p:cNvSpPr/>
          <p:nvPr/>
        </p:nvSpPr>
        <p:spPr>
          <a:xfrm>
            <a:off x="5343480" y="647640"/>
            <a:ext cx="809280" cy="1142640"/>
          </a:xfrm>
          <a:prstGeom prst="rect">
            <a:avLst/>
          </a:prstGeom>
          <a:blipFill rotWithShape="0">
            <a:blip r:embed="rId6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3202200" y="171360"/>
            <a:ext cx="4940640" cy="875520"/>
          </a:xfrm>
          <a:prstGeom prst="rect">
            <a:avLst/>
          </a:prstGeom>
          <a:noFill/>
          <a:ln w="0">
            <a:noFill/>
          </a:ln>
        </p:spPr>
        <p:txBody>
          <a:bodyPr lIns="0" rIns="0" tIns="16560" bIns="0" anchor="t">
            <a:noAutofit/>
          </a:bodyPr>
          <a:p>
            <a:pPr marL="12600" indent="0">
              <a:lnSpc>
                <a:spcPct val="100000"/>
              </a:lnSpc>
              <a:spcBef>
                <a:spcPts val="130"/>
              </a:spcBef>
              <a:buNone/>
            </a:pPr>
            <a:r>
              <a:rPr b="1" lang="ru-RU" sz="3950" spc="24" strike="noStrike">
                <a:solidFill>
                  <a:srgbClr val="e0ebf6"/>
                </a:solidFill>
                <a:latin typeface="Malgun Gothic"/>
              </a:rPr>
              <a:t>Домашн</a:t>
            </a:r>
            <a:r>
              <a:rPr b="1" lang="ru-RU" sz="3950" spc="24" strike="noStrike">
                <a:solidFill>
                  <a:srgbClr val="e0ebf6"/>
                </a:solidFill>
                <a:latin typeface="Arial"/>
              </a:rPr>
              <a:t>є</a:t>
            </a:r>
            <a:r>
              <a:rPr b="1" lang="ru-RU" sz="3950" spc="304" strike="noStrike">
                <a:solidFill>
                  <a:srgbClr val="e0ebf6"/>
                </a:solidFill>
                <a:latin typeface="Arial"/>
              </a:rPr>
              <a:t> </a:t>
            </a:r>
            <a:r>
              <a:rPr b="1" lang="ru-RU" sz="3950" spc="29" strike="noStrike">
                <a:solidFill>
                  <a:srgbClr val="e0ebf6"/>
                </a:solidFill>
                <a:latin typeface="Malgun Gothic"/>
              </a:rPr>
              <a:t>завдання</a:t>
            </a:r>
            <a:endParaRPr b="0" lang="ru-RU" sz="395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8" name="PlaceHolder 2"/>
          <p:cNvSpPr>
            <a:spLocks noGrp="1"/>
          </p:cNvSpPr>
          <p:nvPr>
            <p:ph/>
          </p:nvPr>
        </p:nvSpPr>
        <p:spPr>
          <a:xfrm>
            <a:off x="402120" y="1075680"/>
            <a:ext cx="8339760" cy="2908800"/>
          </a:xfrm>
          <a:prstGeom prst="rect">
            <a:avLst/>
          </a:prstGeom>
          <a:noFill/>
          <a:ln w="0">
            <a:noFill/>
          </a:ln>
        </p:spPr>
        <p:txBody>
          <a:bodyPr lIns="0" rIns="0" tIns="15840" bIns="0" anchor="t">
            <a:noAutofit/>
          </a:bodyPr>
          <a:p>
            <a:pPr marL="572760" indent="-344160">
              <a:lnSpc>
                <a:spcPct val="100000"/>
              </a:lnSpc>
              <a:spcBef>
                <a:spcPts val="125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572760"/>
                <a:tab algn="l" pos="573480"/>
              </a:tabLst>
            </a:pPr>
            <a:r>
              <a:rPr b="1" lang="ru-RU" sz="2000" spc="12" strike="noStrike">
                <a:solidFill>
                  <a:srgbClr val="000000"/>
                </a:solidFill>
                <a:latin typeface="Calibri"/>
              </a:rPr>
              <a:t>Виконайте</a:t>
            </a:r>
            <a:r>
              <a:rPr b="1" lang="ru-RU" sz="2000" spc="-13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000" spc="18" strike="noStrike">
                <a:solidFill>
                  <a:srgbClr val="000000"/>
                </a:solidFill>
                <a:latin typeface="Calibri"/>
              </a:rPr>
              <a:t>тест</a:t>
            </a:r>
            <a:r>
              <a:rPr b="1" lang="ru-RU" sz="2000" spc="-114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000" spc="9" strike="noStrike">
                <a:solidFill>
                  <a:srgbClr val="000000"/>
                </a:solidFill>
                <a:latin typeface="Calibri"/>
              </a:rPr>
              <a:t>“</a:t>
            </a:r>
            <a:r>
              <a:rPr b="1" lang="ru-RU" sz="2000" spc="-60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000" spc="12" strike="noStrike">
                <a:solidFill>
                  <a:srgbClr val="000000"/>
                </a:solidFill>
                <a:latin typeface="Calibri"/>
              </a:rPr>
              <a:t>Види</a:t>
            </a:r>
            <a:r>
              <a:rPr b="1" lang="ru-RU" sz="2000" spc="-80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000" spc="4" strike="noStrike">
                <a:solidFill>
                  <a:srgbClr val="000000"/>
                </a:solidFill>
                <a:latin typeface="Calibri"/>
              </a:rPr>
              <a:t>бухгалтерського</a:t>
            </a:r>
            <a:r>
              <a:rPr b="1" lang="ru-RU" sz="2000" spc="-19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000" spc="-1" strike="noStrike">
                <a:solidFill>
                  <a:srgbClr val="000000"/>
                </a:solidFill>
                <a:latin typeface="Calibri"/>
              </a:rPr>
              <a:t>обліку,</a:t>
            </a:r>
            <a:r>
              <a:rPr b="1" lang="ru-RU" sz="2000" spc="-15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000" spc="12" strike="noStrike">
                <a:solidFill>
                  <a:srgbClr val="000000"/>
                </a:solidFill>
                <a:latin typeface="Calibri"/>
              </a:rPr>
              <a:t>об’єкти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572760" indent="0">
              <a:lnSpc>
                <a:spcPct val="100000"/>
              </a:lnSpc>
              <a:spcBef>
                <a:spcPts val="6"/>
              </a:spcBef>
              <a:buNone/>
              <a:tabLst>
                <a:tab algn="l" pos="0"/>
              </a:tabLst>
            </a:pPr>
            <a:r>
              <a:rPr b="1" lang="ru-RU" sz="2000" spc="29" strike="noStrike">
                <a:solidFill>
                  <a:srgbClr val="000000"/>
                </a:solidFill>
                <a:latin typeface="Calibri"/>
              </a:rPr>
              <a:t>та </a:t>
            </a:r>
            <a:r>
              <a:rPr b="1" lang="ru-RU" sz="2000" spc="12" strike="noStrike">
                <a:solidFill>
                  <a:srgbClr val="000000"/>
                </a:solidFill>
                <a:latin typeface="Calibri"/>
              </a:rPr>
              <a:t>завдання</a:t>
            </a:r>
            <a:r>
              <a:rPr b="1" lang="ru-RU" sz="2000" spc="-242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000" spc="9" strike="noStrike">
                <a:solidFill>
                  <a:srgbClr val="000000"/>
                </a:solidFill>
                <a:latin typeface="Calibri"/>
              </a:rPr>
              <a:t>”</a:t>
            </a:r>
            <a:r>
              <a:rPr b="1" lang="ru-RU" sz="2000" spc="18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000" spc="4" strike="noStrike">
                <a:solidFill>
                  <a:srgbClr val="000000"/>
                </a:solidFill>
                <a:latin typeface="Calibri"/>
              </a:rPr>
              <a:t>:</a:t>
            </a:r>
            <a:r>
              <a:rPr b="1" lang="ru-RU" sz="2000" spc="4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ru-RU" sz="2000" spc="-7" strike="noStrike" u="heavy">
                <a:solidFill>
                  <a:srgbClr val="9353c3"/>
                </a:solidFill>
                <a:uFill>
                  <a:solidFill>
                    <a:srgbClr val="9353c3"/>
                  </a:solidFill>
                </a:uFill>
                <a:latin typeface="Calibri"/>
                <a:hlinkClick r:id="rId7"/>
              </a:rPr>
              <a:t>https://naurok.com.ua/test/vidi-buhgalterskogo-obliku-ob- </a:t>
            </a:r>
            <a:r>
              <a:rPr b="1" lang="ru-RU" sz="2000" spc="-7" strike="noStrike">
                <a:solidFill>
                  <a:srgbClr val="9353c3"/>
                </a:solidFill>
                <a:latin typeface="Calibri"/>
              </a:rPr>
              <a:t> </a:t>
            </a:r>
            <a:r>
              <a:rPr b="1" lang="ru-RU" sz="2000" spc="-7" strike="noStrike" u="heavy">
                <a:solidFill>
                  <a:srgbClr val="9353c3"/>
                </a:solidFill>
                <a:uFill>
                  <a:solidFill>
                    <a:srgbClr val="9353c3"/>
                  </a:solidFill>
                </a:uFill>
                <a:latin typeface="Calibri"/>
                <a:hlinkClick r:id="rId8"/>
              </a:rPr>
              <a:t>ekti-ta-zavdannya-388769.html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34200"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marL="276120" indent="-230040">
              <a:lnSpc>
                <a:spcPct val="100000"/>
              </a:lnSpc>
              <a:spcBef>
                <a:spcPts val="1270"/>
              </a:spcBef>
              <a:buClr>
                <a:srgbClr val="000000"/>
              </a:buClr>
              <a:buFont typeface="StarSymbol"/>
              <a:buAutoNum type="arabicPeriod" startAt="2"/>
              <a:tabLst>
                <a:tab algn="l" pos="276840"/>
              </a:tabLst>
            </a:pPr>
            <a:r>
              <a:rPr b="1" lang="ru-RU" sz="1800" spc="-15" strike="noStrike">
                <a:solidFill>
                  <a:srgbClr val="000000"/>
                </a:solidFill>
                <a:latin typeface="Calibri"/>
              </a:rPr>
              <a:t>Виконайте </a:t>
            </a:r>
            <a:r>
              <a:rPr b="1" lang="ru-RU" sz="1800" spc="4" strike="noStrike">
                <a:solidFill>
                  <a:srgbClr val="000000"/>
                </a:solidFill>
                <a:latin typeface="Calibri"/>
              </a:rPr>
              <a:t>вправу </a:t>
            </a:r>
            <a:r>
              <a:rPr b="1" lang="ru-RU" sz="1800" spc="-12" strike="noStrike">
                <a:solidFill>
                  <a:srgbClr val="000000"/>
                </a:solidFill>
                <a:latin typeface="Calibri"/>
              </a:rPr>
              <a:t>”Знайди </a:t>
            </a: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пару” </a:t>
            </a:r>
            <a:r>
              <a:rPr b="1" lang="ru-RU" sz="1800" spc="-12" strike="noStrike">
                <a:solidFill>
                  <a:srgbClr val="000000"/>
                </a:solidFill>
                <a:latin typeface="Calibri"/>
              </a:rPr>
              <a:t>за </a:t>
            </a:r>
            <a:r>
              <a:rPr b="1" lang="ru-RU" sz="1800" spc="-1" strike="noStrike">
                <a:solidFill>
                  <a:srgbClr val="000000"/>
                </a:solidFill>
                <a:latin typeface="Calibri"/>
              </a:rPr>
              <a:t>веб</a:t>
            </a:r>
            <a:r>
              <a:rPr b="1" lang="ru-RU" sz="1800" spc="-32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1800" spc="-7" strike="noStrike">
                <a:solidFill>
                  <a:srgbClr val="000000"/>
                </a:solidFill>
                <a:latin typeface="Calibri"/>
              </a:rPr>
              <a:t>посиланням: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marL="47160" indent="0">
              <a:lnSpc>
                <a:spcPct val="100000"/>
              </a:lnSpc>
              <a:spcBef>
                <a:spcPts val="20"/>
              </a:spcBef>
              <a:buNone/>
              <a:tabLst>
                <a:tab algn="l" pos="276840"/>
              </a:tabLst>
            </a:pPr>
            <a:r>
              <a:rPr b="0" lang="ru-RU" sz="1800" spc="4" strike="noStrike" u="sng">
                <a:solidFill>
                  <a:srgbClr val="9353c3"/>
                </a:solidFill>
                <a:uFill>
                  <a:solidFill>
                    <a:srgbClr val="9353c3"/>
                  </a:solidFill>
                </a:uFill>
                <a:latin typeface="Baskerville Old Face"/>
                <a:hlinkClick r:id="rId9"/>
              </a:rPr>
              <a:t>https://learningapps.org/display?v=pcmqc2yc320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  <a:p>
            <a:pPr marL="47160" indent="0">
              <a:lnSpc>
                <a:spcPct val="100000"/>
              </a:lnSpc>
              <a:spcBef>
                <a:spcPts val="20"/>
              </a:spcBef>
              <a:buNone/>
              <a:tabLst>
                <a:tab algn="l" pos="276840"/>
              </a:tabLst>
            </a:pPr>
            <a:r>
              <a:rPr b="1" lang="ru-RU" sz="1800" spc="4" strike="noStrike">
                <a:solidFill>
                  <a:srgbClr val="000000"/>
                </a:solidFill>
                <a:latin typeface="Calibri"/>
              </a:rPr>
              <a:t>або</a:t>
            </a:r>
            <a:r>
              <a:rPr b="1" lang="ru-RU" sz="1800" spc="-32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1800" spc="29" strike="noStrike">
                <a:solidFill>
                  <a:srgbClr val="000000"/>
                </a:solidFill>
                <a:latin typeface="Baskerville Old Face"/>
              </a:rPr>
              <a:t>QR-Code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9" name="object 10"/>
          <p:cNvSpPr/>
          <p:nvPr/>
        </p:nvSpPr>
        <p:spPr>
          <a:xfrm>
            <a:off x="285840" y="3357720"/>
            <a:ext cx="1962720" cy="1571400"/>
          </a:xfrm>
          <a:prstGeom prst="rect">
            <a:avLst/>
          </a:prstGeom>
          <a:blipFill rotWithShape="0">
            <a:blip r:embed="rId10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object 2"/>
          <p:cNvSpPr/>
          <p:nvPr/>
        </p:nvSpPr>
        <p:spPr>
          <a:xfrm>
            <a:off x="1037160" y="4254480"/>
            <a:ext cx="7130520" cy="744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</a:pPr>
            <a:r>
              <a:rPr b="1" i="1" lang="ru-RU" sz="4800" spc="-21" strike="noStrike">
                <a:solidFill>
                  <a:srgbClr val="000000"/>
                </a:solidFill>
                <a:latin typeface="Times New Roman"/>
              </a:rPr>
              <a:t>БАЖАЮ </a:t>
            </a:r>
            <a:r>
              <a:rPr b="1" i="1" lang="ru-RU" sz="4800" spc="-52" strike="noStrike">
                <a:solidFill>
                  <a:srgbClr val="000000"/>
                </a:solidFill>
                <a:latin typeface="Times New Roman"/>
              </a:rPr>
              <a:t>ВСІМ</a:t>
            </a:r>
            <a:r>
              <a:rPr b="1" i="1" lang="ru-RU" sz="4800" spc="-12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i="1" lang="ru-RU" sz="4800" spc="9" strike="noStrike">
                <a:solidFill>
                  <a:srgbClr val="000000"/>
                </a:solidFill>
                <a:latin typeface="Times New Roman"/>
              </a:rPr>
              <a:t>УСПІХІВ!</a:t>
            </a:r>
            <a:endParaRPr b="0" lang="uk-UA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PlaceHolder 1"/>
          <p:cNvSpPr>
            <a:spLocks noGrp="1"/>
          </p:cNvSpPr>
          <p:nvPr>
            <p:ph type="title"/>
          </p:nvPr>
        </p:nvSpPr>
        <p:spPr>
          <a:xfrm>
            <a:off x="1977120" y="1015560"/>
            <a:ext cx="5189760" cy="872280"/>
          </a:xfrm>
          <a:prstGeom prst="rect">
            <a:avLst/>
          </a:prstGeom>
          <a:noFill/>
          <a:ln w="0">
            <a:noFill/>
          </a:ln>
        </p:spPr>
        <p:txBody>
          <a:bodyPr lIns="0" rIns="0" tIns="13320" bIns="0" anchor="t">
            <a:noAutofit/>
          </a:bodyPr>
          <a:p>
            <a:pPr marL="1003320" indent="0">
              <a:lnSpc>
                <a:spcPct val="100000"/>
              </a:lnSpc>
              <a:spcBef>
                <a:spcPts val="105"/>
              </a:spcBef>
              <a:buNone/>
            </a:pPr>
            <a:r>
              <a:rPr b="1" i="1" lang="ru-RU" sz="3600" spc="-15" strike="noStrike">
                <a:solidFill>
                  <a:srgbClr val="000000"/>
                </a:solidFill>
                <a:latin typeface="Times New Roman"/>
              </a:rPr>
              <a:t>ДЯКУЮ ЗА</a:t>
            </a:r>
            <a:r>
              <a:rPr b="1" i="1" lang="ru-RU" sz="3600" spc="-4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i="1" lang="ru-RU" sz="3600" spc="-35" strike="noStrike">
                <a:solidFill>
                  <a:srgbClr val="000000"/>
                </a:solidFill>
                <a:latin typeface="Times New Roman"/>
              </a:rPr>
              <a:t>УВАГУ!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2" name="object 4"/>
          <p:cNvSpPr/>
          <p:nvPr/>
        </p:nvSpPr>
        <p:spPr>
          <a:xfrm>
            <a:off x="2143080" y="1571400"/>
            <a:ext cx="5071680" cy="283932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object 2"/>
          <p:cNvSpPr/>
          <p:nvPr/>
        </p:nvSpPr>
        <p:spPr>
          <a:xfrm>
            <a:off x="2066760" y="1440"/>
            <a:ext cx="7076880" cy="109332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object 3"/>
          <p:cNvSpPr/>
          <p:nvPr/>
        </p:nvSpPr>
        <p:spPr>
          <a:xfrm>
            <a:off x="8515440" y="1440"/>
            <a:ext cx="628200" cy="109332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2382120" y="85680"/>
            <a:ext cx="6476040" cy="875520"/>
          </a:xfrm>
          <a:prstGeom prst="rect">
            <a:avLst/>
          </a:prstGeom>
          <a:noFill/>
          <a:ln w="0">
            <a:noFill/>
          </a:ln>
        </p:spPr>
        <p:txBody>
          <a:bodyPr lIns="0" rIns="0" tIns="16560" bIns="0" anchor="t">
            <a:noAutofit/>
          </a:bodyPr>
          <a:p>
            <a:pPr marL="12600" indent="0">
              <a:lnSpc>
                <a:spcPct val="100000"/>
              </a:lnSpc>
              <a:spcBef>
                <a:spcPts val="130"/>
              </a:spcBef>
              <a:buNone/>
            </a:pPr>
            <a:r>
              <a:rPr b="0" lang="ru-RU" sz="3950" spc="29" strike="noStrike">
                <a:solidFill>
                  <a:srgbClr val="e0ebf6"/>
                </a:solidFill>
                <a:latin typeface="Calibri"/>
              </a:rPr>
              <a:t>Види </a:t>
            </a:r>
            <a:r>
              <a:rPr b="0" lang="ru-RU" sz="3950" spc="-7" strike="noStrike">
                <a:solidFill>
                  <a:srgbClr val="e0ebf6"/>
                </a:solidFill>
                <a:latin typeface="Calibri"/>
              </a:rPr>
              <a:t>бухгалтерського обліку</a:t>
            </a:r>
            <a:r>
              <a:rPr b="0" lang="ru-RU" sz="3950" spc="154" strike="noStrike">
                <a:solidFill>
                  <a:srgbClr val="e0ebf6"/>
                </a:solidFill>
                <a:latin typeface="Calibri"/>
              </a:rPr>
              <a:t> </a:t>
            </a:r>
            <a:r>
              <a:rPr b="0" lang="ru-RU" sz="3950" spc="4" strike="noStrike">
                <a:solidFill>
                  <a:srgbClr val="e0ebf6"/>
                </a:solidFill>
                <a:latin typeface="Calibri"/>
              </a:rPr>
              <a:t>:</a:t>
            </a:r>
            <a:endParaRPr b="0" lang="ru-RU" sz="395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object 5"/>
          <p:cNvSpPr/>
          <p:nvPr/>
        </p:nvSpPr>
        <p:spPr>
          <a:xfrm>
            <a:off x="0" y="1071360"/>
            <a:ext cx="914040" cy="685440"/>
          </a:xfrm>
          <a:custGeom>
            <a:avLst/>
            <a:gdLst>
              <a:gd name="textAreaLeft" fmla="*/ 0 w 914040"/>
              <a:gd name="textAreaRight" fmla="*/ 914400 w 914040"/>
              <a:gd name="textAreaTop" fmla="*/ 0 h 685440"/>
              <a:gd name="textAreaBottom" fmla="*/ 685800 h 685440"/>
            </a:gdLst>
            <a:ahLst/>
            <a:rect l="textAreaLeft" t="textAreaTop" r="textAreaRight" b="textAreaBottom"/>
            <a:pathLst>
              <a:path w="914400" h="685800">
                <a:moveTo>
                  <a:pt x="823853" y="135879"/>
                </a:moveTo>
                <a:lnTo>
                  <a:pt x="90558" y="135879"/>
                </a:lnTo>
                <a:lnTo>
                  <a:pt x="140803" y="305318"/>
                </a:lnTo>
                <a:lnTo>
                  <a:pt x="0" y="441076"/>
                </a:lnTo>
                <a:lnTo>
                  <a:pt x="203465" y="516514"/>
                </a:lnTo>
                <a:lnTo>
                  <a:pt x="253734" y="685800"/>
                </a:lnTo>
                <a:lnTo>
                  <a:pt x="457200" y="610483"/>
                </a:lnTo>
                <a:lnTo>
                  <a:pt x="683030" y="610483"/>
                </a:lnTo>
                <a:lnTo>
                  <a:pt x="710933" y="516514"/>
                </a:lnTo>
                <a:lnTo>
                  <a:pt x="914400" y="441076"/>
                </a:lnTo>
                <a:lnTo>
                  <a:pt x="773597" y="305318"/>
                </a:lnTo>
                <a:lnTo>
                  <a:pt x="823853" y="135879"/>
                </a:lnTo>
                <a:close/>
              </a:path>
              <a:path w="914400" h="685800">
                <a:moveTo>
                  <a:pt x="683030" y="610483"/>
                </a:moveTo>
                <a:lnTo>
                  <a:pt x="457200" y="610483"/>
                </a:lnTo>
                <a:lnTo>
                  <a:pt x="660666" y="685800"/>
                </a:lnTo>
                <a:lnTo>
                  <a:pt x="683030" y="610483"/>
                </a:lnTo>
                <a:close/>
              </a:path>
              <a:path w="914400" h="685800">
                <a:moveTo>
                  <a:pt x="457200" y="0"/>
                </a:moveTo>
                <a:lnTo>
                  <a:pt x="316397" y="135879"/>
                </a:lnTo>
                <a:lnTo>
                  <a:pt x="598002" y="135879"/>
                </a:lnTo>
                <a:lnTo>
                  <a:pt x="457200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object 6"/>
          <p:cNvSpPr/>
          <p:nvPr/>
        </p:nvSpPr>
        <p:spPr>
          <a:xfrm>
            <a:off x="0" y="1071360"/>
            <a:ext cx="914040" cy="685440"/>
          </a:xfrm>
          <a:custGeom>
            <a:avLst/>
            <a:gdLst>
              <a:gd name="textAreaLeft" fmla="*/ 0 w 914040"/>
              <a:gd name="textAreaRight" fmla="*/ 914400 w 914040"/>
              <a:gd name="textAreaTop" fmla="*/ 0 h 685440"/>
              <a:gd name="textAreaBottom" fmla="*/ 685800 h 685440"/>
            </a:gdLst>
            <a:ahLst/>
            <a:rect l="textAreaLeft" t="textAreaTop" r="textAreaRight" b="textAreaBottom"/>
            <a:pathLst>
              <a:path w="914400" h="685800">
                <a:moveTo>
                  <a:pt x="0" y="441076"/>
                </a:moveTo>
                <a:lnTo>
                  <a:pt x="140803" y="305318"/>
                </a:lnTo>
                <a:lnTo>
                  <a:pt x="90558" y="135879"/>
                </a:lnTo>
                <a:lnTo>
                  <a:pt x="316397" y="135879"/>
                </a:lnTo>
                <a:lnTo>
                  <a:pt x="457199" y="0"/>
                </a:lnTo>
                <a:lnTo>
                  <a:pt x="598002" y="135879"/>
                </a:lnTo>
                <a:lnTo>
                  <a:pt x="823853" y="135879"/>
                </a:lnTo>
                <a:lnTo>
                  <a:pt x="773597" y="305318"/>
                </a:lnTo>
                <a:lnTo>
                  <a:pt x="914399" y="441076"/>
                </a:lnTo>
                <a:lnTo>
                  <a:pt x="710933" y="516514"/>
                </a:lnTo>
                <a:lnTo>
                  <a:pt x="660666" y="685799"/>
                </a:lnTo>
                <a:lnTo>
                  <a:pt x="457199" y="610483"/>
                </a:lnTo>
                <a:lnTo>
                  <a:pt x="253734" y="685799"/>
                </a:lnTo>
                <a:lnTo>
                  <a:pt x="203465" y="516514"/>
                </a:lnTo>
                <a:lnTo>
                  <a:pt x="0" y="441076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object 7"/>
          <p:cNvSpPr/>
          <p:nvPr/>
        </p:nvSpPr>
        <p:spPr>
          <a:xfrm>
            <a:off x="340200" y="1114920"/>
            <a:ext cx="233280" cy="503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6560" bIns="0" anchor="t">
            <a:spAutoFit/>
          </a:bodyPr>
          <a:p>
            <a:pPr marL="12600">
              <a:lnSpc>
                <a:spcPct val="100000"/>
              </a:lnSpc>
              <a:spcBef>
                <a:spcPts val="130"/>
              </a:spcBef>
            </a:pPr>
            <a:r>
              <a:rPr b="0" lang="ru-RU" sz="3200" spc="12" strike="noStrike">
                <a:solidFill>
                  <a:srgbClr val="ffc000"/>
                </a:solidFill>
                <a:latin typeface="Calibri"/>
              </a:rPr>
              <a:t>1</a:t>
            </a:r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object 8"/>
          <p:cNvSpPr/>
          <p:nvPr/>
        </p:nvSpPr>
        <p:spPr>
          <a:xfrm>
            <a:off x="0" y="2571840"/>
            <a:ext cx="914040" cy="685440"/>
          </a:xfrm>
          <a:custGeom>
            <a:avLst/>
            <a:gdLst>
              <a:gd name="textAreaLeft" fmla="*/ 0 w 914040"/>
              <a:gd name="textAreaRight" fmla="*/ 914400 w 914040"/>
              <a:gd name="textAreaTop" fmla="*/ 0 h 685440"/>
              <a:gd name="textAreaBottom" fmla="*/ 685800 h 685440"/>
            </a:gdLst>
            <a:ahLst/>
            <a:rect l="textAreaLeft" t="textAreaTop" r="textAreaRight" b="textAreaBottom"/>
            <a:pathLst>
              <a:path w="914400" h="685800">
                <a:moveTo>
                  <a:pt x="823853" y="135885"/>
                </a:moveTo>
                <a:lnTo>
                  <a:pt x="90558" y="135885"/>
                </a:lnTo>
                <a:lnTo>
                  <a:pt x="140803" y="305181"/>
                </a:lnTo>
                <a:lnTo>
                  <a:pt x="0" y="441066"/>
                </a:lnTo>
                <a:lnTo>
                  <a:pt x="203465" y="516386"/>
                </a:lnTo>
                <a:lnTo>
                  <a:pt x="253734" y="685800"/>
                </a:lnTo>
                <a:lnTo>
                  <a:pt x="457200" y="610362"/>
                </a:lnTo>
                <a:lnTo>
                  <a:pt x="683049" y="610362"/>
                </a:lnTo>
                <a:lnTo>
                  <a:pt x="710933" y="516386"/>
                </a:lnTo>
                <a:lnTo>
                  <a:pt x="914400" y="441066"/>
                </a:lnTo>
                <a:lnTo>
                  <a:pt x="773597" y="305181"/>
                </a:lnTo>
                <a:lnTo>
                  <a:pt x="823853" y="135885"/>
                </a:lnTo>
                <a:close/>
              </a:path>
              <a:path w="914400" h="685800">
                <a:moveTo>
                  <a:pt x="683049" y="610362"/>
                </a:moveTo>
                <a:lnTo>
                  <a:pt x="457200" y="610362"/>
                </a:lnTo>
                <a:lnTo>
                  <a:pt x="660666" y="685800"/>
                </a:lnTo>
                <a:lnTo>
                  <a:pt x="683049" y="610362"/>
                </a:lnTo>
                <a:close/>
              </a:path>
              <a:path w="914400" h="685800">
                <a:moveTo>
                  <a:pt x="457200" y="0"/>
                </a:moveTo>
                <a:lnTo>
                  <a:pt x="316397" y="135885"/>
                </a:lnTo>
                <a:lnTo>
                  <a:pt x="598002" y="135885"/>
                </a:lnTo>
                <a:lnTo>
                  <a:pt x="457200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3" name="object 9"/>
          <p:cNvSpPr/>
          <p:nvPr/>
        </p:nvSpPr>
        <p:spPr>
          <a:xfrm>
            <a:off x="0" y="2571840"/>
            <a:ext cx="914040" cy="685440"/>
          </a:xfrm>
          <a:custGeom>
            <a:avLst/>
            <a:gdLst>
              <a:gd name="textAreaLeft" fmla="*/ 0 w 914040"/>
              <a:gd name="textAreaRight" fmla="*/ 914400 w 914040"/>
              <a:gd name="textAreaTop" fmla="*/ 0 h 685440"/>
              <a:gd name="textAreaBottom" fmla="*/ 685800 h 685440"/>
            </a:gdLst>
            <a:ahLst/>
            <a:rect l="textAreaLeft" t="textAreaTop" r="textAreaRight" b="textAreaBottom"/>
            <a:pathLst>
              <a:path w="914400" h="685800">
                <a:moveTo>
                  <a:pt x="0" y="441066"/>
                </a:moveTo>
                <a:lnTo>
                  <a:pt x="140803" y="305180"/>
                </a:lnTo>
                <a:lnTo>
                  <a:pt x="90558" y="135885"/>
                </a:lnTo>
                <a:lnTo>
                  <a:pt x="316397" y="135885"/>
                </a:lnTo>
                <a:lnTo>
                  <a:pt x="457199" y="0"/>
                </a:lnTo>
                <a:lnTo>
                  <a:pt x="598002" y="135885"/>
                </a:lnTo>
                <a:lnTo>
                  <a:pt x="823853" y="135885"/>
                </a:lnTo>
                <a:lnTo>
                  <a:pt x="773597" y="305180"/>
                </a:lnTo>
                <a:lnTo>
                  <a:pt x="914399" y="441066"/>
                </a:lnTo>
                <a:lnTo>
                  <a:pt x="710933" y="516386"/>
                </a:lnTo>
                <a:lnTo>
                  <a:pt x="660666" y="685799"/>
                </a:lnTo>
                <a:lnTo>
                  <a:pt x="457199" y="610361"/>
                </a:lnTo>
                <a:lnTo>
                  <a:pt x="253734" y="685799"/>
                </a:lnTo>
                <a:lnTo>
                  <a:pt x="203465" y="516386"/>
                </a:lnTo>
                <a:lnTo>
                  <a:pt x="0" y="441066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object 10"/>
          <p:cNvSpPr/>
          <p:nvPr/>
        </p:nvSpPr>
        <p:spPr>
          <a:xfrm>
            <a:off x="340200" y="2617560"/>
            <a:ext cx="233280" cy="503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6560" bIns="0" anchor="t">
            <a:spAutoFit/>
          </a:bodyPr>
          <a:p>
            <a:pPr marL="12600">
              <a:lnSpc>
                <a:spcPct val="100000"/>
              </a:lnSpc>
              <a:spcBef>
                <a:spcPts val="130"/>
              </a:spcBef>
            </a:pPr>
            <a:r>
              <a:rPr b="0" lang="ru-RU" sz="3200" spc="12" strike="noStrike">
                <a:solidFill>
                  <a:srgbClr val="ffc000"/>
                </a:solidFill>
                <a:latin typeface="Calibri"/>
              </a:rPr>
              <a:t>2</a:t>
            </a:r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object 11"/>
          <p:cNvSpPr/>
          <p:nvPr/>
        </p:nvSpPr>
        <p:spPr>
          <a:xfrm>
            <a:off x="0" y="4286160"/>
            <a:ext cx="914040" cy="685440"/>
          </a:xfrm>
          <a:custGeom>
            <a:avLst/>
            <a:gdLst>
              <a:gd name="textAreaLeft" fmla="*/ 0 w 914040"/>
              <a:gd name="textAreaRight" fmla="*/ 914400 w 914040"/>
              <a:gd name="textAreaTop" fmla="*/ 0 h 685440"/>
              <a:gd name="textAreaBottom" fmla="*/ 685800 h 685440"/>
            </a:gdLst>
            <a:ahLst/>
            <a:rect l="textAreaLeft" t="textAreaTop" r="textAreaRight" b="textAreaBottom"/>
            <a:pathLst>
              <a:path w="914400" h="685800">
                <a:moveTo>
                  <a:pt x="823853" y="135824"/>
                </a:moveTo>
                <a:lnTo>
                  <a:pt x="90558" y="135824"/>
                </a:lnTo>
                <a:lnTo>
                  <a:pt x="140803" y="305205"/>
                </a:lnTo>
                <a:lnTo>
                  <a:pt x="0" y="441042"/>
                </a:lnTo>
                <a:lnTo>
                  <a:pt x="203465" y="516422"/>
                </a:lnTo>
                <a:lnTo>
                  <a:pt x="253734" y="685799"/>
                </a:lnTo>
                <a:lnTo>
                  <a:pt x="457200" y="610421"/>
                </a:lnTo>
                <a:lnTo>
                  <a:pt x="683037" y="610421"/>
                </a:lnTo>
                <a:lnTo>
                  <a:pt x="710933" y="516422"/>
                </a:lnTo>
                <a:lnTo>
                  <a:pt x="914400" y="441042"/>
                </a:lnTo>
                <a:lnTo>
                  <a:pt x="773597" y="305205"/>
                </a:lnTo>
                <a:lnTo>
                  <a:pt x="823853" y="135824"/>
                </a:lnTo>
                <a:close/>
              </a:path>
              <a:path w="914400" h="685800">
                <a:moveTo>
                  <a:pt x="683037" y="610421"/>
                </a:moveTo>
                <a:lnTo>
                  <a:pt x="457200" y="610421"/>
                </a:lnTo>
                <a:lnTo>
                  <a:pt x="660666" y="685799"/>
                </a:lnTo>
                <a:lnTo>
                  <a:pt x="683037" y="610421"/>
                </a:lnTo>
                <a:close/>
              </a:path>
              <a:path w="914400" h="685800">
                <a:moveTo>
                  <a:pt x="457200" y="0"/>
                </a:moveTo>
                <a:lnTo>
                  <a:pt x="316397" y="135824"/>
                </a:lnTo>
                <a:lnTo>
                  <a:pt x="598002" y="135824"/>
                </a:lnTo>
                <a:lnTo>
                  <a:pt x="457200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object 12"/>
          <p:cNvSpPr/>
          <p:nvPr/>
        </p:nvSpPr>
        <p:spPr>
          <a:xfrm>
            <a:off x="0" y="4286160"/>
            <a:ext cx="914040" cy="685440"/>
          </a:xfrm>
          <a:custGeom>
            <a:avLst/>
            <a:gdLst>
              <a:gd name="textAreaLeft" fmla="*/ 0 w 914040"/>
              <a:gd name="textAreaRight" fmla="*/ 914400 w 914040"/>
              <a:gd name="textAreaTop" fmla="*/ 0 h 685440"/>
              <a:gd name="textAreaBottom" fmla="*/ 685800 h 685440"/>
            </a:gdLst>
            <a:ahLst/>
            <a:rect l="textAreaLeft" t="textAreaTop" r="textAreaRight" b="textAreaBottom"/>
            <a:pathLst>
              <a:path w="914400" h="685800">
                <a:moveTo>
                  <a:pt x="0" y="441042"/>
                </a:moveTo>
                <a:lnTo>
                  <a:pt x="140803" y="305205"/>
                </a:lnTo>
                <a:lnTo>
                  <a:pt x="90558" y="135824"/>
                </a:lnTo>
                <a:lnTo>
                  <a:pt x="316397" y="135824"/>
                </a:lnTo>
                <a:lnTo>
                  <a:pt x="457199" y="0"/>
                </a:lnTo>
                <a:lnTo>
                  <a:pt x="598002" y="135824"/>
                </a:lnTo>
                <a:lnTo>
                  <a:pt x="823853" y="135824"/>
                </a:lnTo>
                <a:lnTo>
                  <a:pt x="773597" y="305205"/>
                </a:lnTo>
                <a:lnTo>
                  <a:pt x="914399" y="441042"/>
                </a:lnTo>
                <a:lnTo>
                  <a:pt x="710933" y="516422"/>
                </a:lnTo>
                <a:lnTo>
                  <a:pt x="660666" y="685799"/>
                </a:lnTo>
                <a:lnTo>
                  <a:pt x="457199" y="610421"/>
                </a:lnTo>
                <a:lnTo>
                  <a:pt x="253734" y="685799"/>
                </a:lnTo>
                <a:lnTo>
                  <a:pt x="203465" y="516422"/>
                </a:lnTo>
                <a:lnTo>
                  <a:pt x="0" y="441042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object 13"/>
          <p:cNvSpPr/>
          <p:nvPr/>
        </p:nvSpPr>
        <p:spPr>
          <a:xfrm>
            <a:off x="340200" y="4334760"/>
            <a:ext cx="233280" cy="503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6560" bIns="0" anchor="t">
            <a:spAutoFit/>
          </a:bodyPr>
          <a:p>
            <a:pPr marL="12600">
              <a:lnSpc>
                <a:spcPct val="100000"/>
              </a:lnSpc>
              <a:spcBef>
                <a:spcPts val="130"/>
              </a:spcBef>
            </a:pPr>
            <a:r>
              <a:rPr b="0" lang="ru-RU" sz="3200" spc="12" strike="noStrike">
                <a:solidFill>
                  <a:srgbClr val="ffc000"/>
                </a:solidFill>
                <a:latin typeface="Calibri"/>
              </a:rPr>
              <a:t>3</a:t>
            </a:r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object 14"/>
          <p:cNvSpPr/>
          <p:nvPr/>
        </p:nvSpPr>
        <p:spPr>
          <a:xfrm>
            <a:off x="1000080" y="1143000"/>
            <a:ext cx="2429280" cy="642960"/>
          </a:xfrm>
          <a:custGeom>
            <a:avLst/>
            <a:gdLst>
              <a:gd name="textAreaLeft" fmla="*/ 0 w 2429280"/>
              <a:gd name="textAreaRight" fmla="*/ 2429640 w 2429280"/>
              <a:gd name="textAreaTop" fmla="*/ 0 h 642960"/>
              <a:gd name="textAreaBottom" fmla="*/ 643320 h 642960"/>
            </a:gdLst>
            <a:ahLst/>
            <a:rect l="textAreaLeft" t="textAreaTop" r="textAreaRight" b="textAreaBottom"/>
            <a:pathLst>
              <a:path w="2429510" h="643255">
                <a:moveTo>
                  <a:pt x="1214402" y="0"/>
                </a:moveTo>
                <a:lnTo>
                  <a:pt x="1143047" y="545"/>
                </a:lnTo>
                <a:lnTo>
                  <a:pt x="1072778" y="2162"/>
                </a:lnTo>
                <a:lnTo>
                  <a:pt x="1003708" y="4820"/>
                </a:lnTo>
                <a:lnTo>
                  <a:pt x="935952" y="8488"/>
                </a:lnTo>
                <a:lnTo>
                  <a:pt x="869623" y="13137"/>
                </a:lnTo>
                <a:lnTo>
                  <a:pt x="804836" y="18737"/>
                </a:lnTo>
                <a:lnTo>
                  <a:pt x="741704" y="25257"/>
                </a:lnTo>
                <a:lnTo>
                  <a:pt x="680341" y="32668"/>
                </a:lnTo>
                <a:lnTo>
                  <a:pt x="620861" y="40939"/>
                </a:lnTo>
                <a:lnTo>
                  <a:pt x="563377" y="50040"/>
                </a:lnTo>
                <a:lnTo>
                  <a:pt x="508005" y="59940"/>
                </a:lnTo>
                <a:lnTo>
                  <a:pt x="454857" y="70611"/>
                </a:lnTo>
                <a:lnTo>
                  <a:pt x="404048" y="82021"/>
                </a:lnTo>
                <a:lnTo>
                  <a:pt x="355692" y="94141"/>
                </a:lnTo>
                <a:lnTo>
                  <a:pt x="309901" y="106940"/>
                </a:lnTo>
                <a:lnTo>
                  <a:pt x="266792" y="120388"/>
                </a:lnTo>
                <a:lnTo>
                  <a:pt x="226476" y="134456"/>
                </a:lnTo>
                <a:lnTo>
                  <a:pt x="189069" y="149112"/>
                </a:lnTo>
                <a:lnTo>
                  <a:pt x="123434" y="180071"/>
                </a:lnTo>
                <a:lnTo>
                  <a:pt x="70798" y="213025"/>
                </a:lnTo>
                <a:lnTo>
                  <a:pt x="32073" y="247732"/>
                </a:lnTo>
                <a:lnTo>
                  <a:pt x="8170" y="283951"/>
                </a:lnTo>
                <a:lnTo>
                  <a:pt x="0" y="321442"/>
                </a:lnTo>
                <a:lnTo>
                  <a:pt x="2061" y="340331"/>
                </a:lnTo>
                <a:lnTo>
                  <a:pt x="18212" y="377215"/>
                </a:lnTo>
                <a:lnTo>
                  <a:pt x="49640" y="412709"/>
                </a:lnTo>
                <a:lnTo>
                  <a:pt x="95434" y="446569"/>
                </a:lnTo>
                <a:lnTo>
                  <a:pt x="154683" y="478556"/>
                </a:lnTo>
                <a:lnTo>
                  <a:pt x="226476" y="508428"/>
                </a:lnTo>
                <a:lnTo>
                  <a:pt x="266792" y="522495"/>
                </a:lnTo>
                <a:lnTo>
                  <a:pt x="309901" y="535943"/>
                </a:lnTo>
                <a:lnTo>
                  <a:pt x="355692" y="548742"/>
                </a:lnTo>
                <a:lnTo>
                  <a:pt x="404048" y="560862"/>
                </a:lnTo>
                <a:lnTo>
                  <a:pt x="454857" y="572272"/>
                </a:lnTo>
                <a:lnTo>
                  <a:pt x="508005" y="582943"/>
                </a:lnTo>
                <a:lnTo>
                  <a:pt x="563377" y="592844"/>
                </a:lnTo>
                <a:lnTo>
                  <a:pt x="620861" y="601944"/>
                </a:lnTo>
                <a:lnTo>
                  <a:pt x="680341" y="610215"/>
                </a:lnTo>
                <a:lnTo>
                  <a:pt x="741704" y="617626"/>
                </a:lnTo>
                <a:lnTo>
                  <a:pt x="804836" y="624146"/>
                </a:lnTo>
                <a:lnTo>
                  <a:pt x="869623" y="629746"/>
                </a:lnTo>
                <a:lnTo>
                  <a:pt x="935952" y="634395"/>
                </a:lnTo>
                <a:lnTo>
                  <a:pt x="1003708" y="638064"/>
                </a:lnTo>
                <a:lnTo>
                  <a:pt x="1072778" y="640721"/>
                </a:lnTo>
                <a:lnTo>
                  <a:pt x="1143047" y="642338"/>
                </a:lnTo>
                <a:lnTo>
                  <a:pt x="1214402" y="642884"/>
                </a:lnTo>
                <a:lnTo>
                  <a:pt x="1285769" y="642338"/>
                </a:lnTo>
                <a:lnTo>
                  <a:pt x="1356049" y="640721"/>
                </a:lnTo>
                <a:lnTo>
                  <a:pt x="1425129" y="638064"/>
                </a:lnTo>
                <a:lnTo>
                  <a:pt x="1492894" y="634395"/>
                </a:lnTo>
                <a:lnTo>
                  <a:pt x="1559231" y="629746"/>
                </a:lnTo>
                <a:lnTo>
                  <a:pt x="1624026" y="624146"/>
                </a:lnTo>
                <a:lnTo>
                  <a:pt x="1687165" y="617626"/>
                </a:lnTo>
                <a:lnTo>
                  <a:pt x="1748534" y="610215"/>
                </a:lnTo>
                <a:lnTo>
                  <a:pt x="1808019" y="601944"/>
                </a:lnTo>
                <a:lnTo>
                  <a:pt x="1865507" y="592844"/>
                </a:lnTo>
                <a:lnTo>
                  <a:pt x="1920883" y="582943"/>
                </a:lnTo>
                <a:lnTo>
                  <a:pt x="1974034" y="572272"/>
                </a:lnTo>
                <a:lnTo>
                  <a:pt x="2024846" y="560862"/>
                </a:lnTo>
                <a:lnTo>
                  <a:pt x="2073204" y="548742"/>
                </a:lnTo>
                <a:lnTo>
                  <a:pt x="2118996" y="535943"/>
                </a:lnTo>
                <a:lnTo>
                  <a:pt x="2162107" y="522495"/>
                </a:lnTo>
                <a:lnTo>
                  <a:pt x="2202424" y="508428"/>
                </a:lnTo>
                <a:lnTo>
                  <a:pt x="2239832" y="493771"/>
                </a:lnTo>
                <a:lnTo>
                  <a:pt x="2305467" y="462812"/>
                </a:lnTo>
                <a:lnTo>
                  <a:pt x="2358102" y="429858"/>
                </a:lnTo>
                <a:lnTo>
                  <a:pt x="2396826" y="395151"/>
                </a:lnTo>
                <a:lnTo>
                  <a:pt x="2420729" y="358932"/>
                </a:lnTo>
                <a:lnTo>
                  <a:pt x="2428899" y="321442"/>
                </a:lnTo>
                <a:lnTo>
                  <a:pt x="2426838" y="302553"/>
                </a:lnTo>
                <a:lnTo>
                  <a:pt x="2410687" y="265668"/>
                </a:lnTo>
                <a:lnTo>
                  <a:pt x="2379260" y="230174"/>
                </a:lnTo>
                <a:lnTo>
                  <a:pt x="2333466" y="196314"/>
                </a:lnTo>
                <a:lnTo>
                  <a:pt x="2274217" y="164327"/>
                </a:lnTo>
                <a:lnTo>
                  <a:pt x="2202424" y="134456"/>
                </a:lnTo>
                <a:lnTo>
                  <a:pt x="2162107" y="120388"/>
                </a:lnTo>
                <a:lnTo>
                  <a:pt x="2118996" y="106940"/>
                </a:lnTo>
                <a:lnTo>
                  <a:pt x="2073204" y="94141"/>
                </a:lnTo>
                <a:lnTo>
                  <a:pt x="2024846" y="82021"/>
                </a:lnTo>
                <a:lnTo>
                  <a:pt x="1974034" y="70611"/>
                </a:lnTo>
                <a:lnTo>
                  <a:pt x="1920883" y="59940"/>
                </a:lnTo>
                <a:lnTo>
                  <a:pt x="1865507" y="50040"/>
                </a:lnTo>
                <a:lnTo>
                  <a:pt x="1808019" y="40939"/>
                </a:lnTo>
                <a:lnTo>
                  <a:pt x="1748534" y="32668"/>
                </a:lnTo>
                <a:lnTo>
                  <a:pt x="1687165" y="25257"/>
                </a:lnTo>
                <a:lnTo>
                  <a:pt x="1624026" y="18737"/>
                </a:lnTo>
                <a:lnTo>
                  <a:pt x="1559231" y="13137"/>
                </a:lnTo>
                <a:lnTo>
                  <a:pt x="1492894" y="8488"/>
                </a:lnTo>
                <a:lnTo>
                  <a:pt x="1425129" y="4820"/>
                </a:lnTo>
                <a:lnTo>
                  <a:pt x="1356049" y="2162"/>
                </a:lnTo>
                <a:lnTo>
                  <a:pt x="1285769" y="545"/>
                </a:lnTo>
                <a:lnTo>
                  <a:pt x="1214402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object 15"/>
          <p:cNvSpPr/>
          <p:nvPr/>
        </p:nvSpPr>
        <p:spPr>
          <a:xfrm>
            <a:off x="1000080" y="1143000"/>
            <a:ext cx="2429280" cy="642960"/>
          </a:xfrm>
          <a:custGeom>
            <a:avLst/>
            <a:gdLst>
              <a:gd name="textAreaLeft" fmla="*/ 0 w 2429280"/>
              <a:gd name="textAreaRight" fmla="*/ 2429640 w 2429280"/>
              <a:gd name="textAreaTop" fmla="*/ 0 h 642960"/>
              <a:gd name="textAreaBottom" fmla="*/ 643320 h 642960"/>
            </a:gdLst>
            <a:ahLst/>
            <a:rect l="textAreaLeft" t="textAreaTop" r="textAreaRight" b="textAreaBottom"/>
            <a:pathLst>
              <a:path w="2429510" h="643255">
                <a:moveTo>
                  <a:pt x="0" y="321442"/>
                </a:moveTo>
                <a:lnTo>
                  <a:pt x="8170" y="283951"/>
                </a:lnTo>
                <a:lnTo>
                  <a:pt x="32073" y="247732"/>
                </a:lnTo>
                <a:lnTo>
                  <a:pt x="70798" y="213025"/>
                </a:lnTo>
                <a:lnTo>
                  <a:pt x="123434" y="180071"/>
                </a:lnTo>
                <a:lnTo>
                  <a:pt x="189069" y="149112"/>
                </a:lnTo>
                <a:lnTo>
                  <a:pt x="226476" y="134456"/>
                </a:lnTo>
                <a:lnTo>
                  <a:pt x="266792" y="120388"/>
                </a:lnTo>
                <a:lnTo>
                  <a:pt x="309901" y="106940"/>
                </a:lnTo>
                <a:lnTo>
                  <a:pt x="355692" y="94141"/>
                </a:lnTo>
                <a:lnTo>
                  <a:pt x="404048" y="82021"/>
                </a:lnTo>
                <a:lnTo>
                  <a:pt x="454857" y="70611"/>
                </a:lnTo>
                <a:lnTo>
                  <a:pt x="508005" y="59940"/>
                </a:lnTo>
                <a:lnTo>
                  <a:pt x="563377" y="50040"/>
                </a:lnTo>
                <a:lnTo>
                  <a:pt x="620861" y="40939"/>
                </a:lnTo>
                <a:lnTo>
                  <a:pt x="680341" y="32668"/>
                </a:lnTo>
                <a:lnTo>
                  <a:pt x="741704" y="25257"/>
                </a:lnTo>
                <a:lnTo>
                  <a:pt x="804836" y="18737"/>
                </a:lnTo>
                <a:lnTo>
                  <a:pt x="869623" y="13137"/>
                </a:lnTo>
                <a:lnTo>
                  <a:pt x="935952" y="8488"/>
                </a:lnTo>
                <a:lnTo>
                  <a:pt x="1003708" y="4820"/>
                </a:lnTo>
                <a:lnTo>
                  <a:pt x="1072778" y="2162"/>
                </a:lnTo>
                <a:lnTo>
                  <a:pt x="1143047" y="545"/>
                </a:lnTo>
                <a:lnTo>
                  <a:pt x="1214402" y="0"/>
                </a:lnTo>
                <a:lnTo>
                  <a:pt x="1285769" y="545"/>
                </a:lnTo>
                <a:lnTo>
                  <a:pt x="1356049" y="2162"/>
                </a:lnTo>
                <a:lnTo>
                  <a:pt x="1425129" y="4820"/>
                </a:lnTo>
                <a:lnTo>
                  <a:pt x="1492894" y="8488"/>
                </a:lnTo>
                <a:lnTo>
                  <a:pt x="1559231" y="13137"/>
                </a:lnTo>
                <a:lnTo>
                  <a:pt x="1624026" y="18737"/>
                </a:lnTo>
                <a:lnTo>
                  <a:pt x="1687165" y="25257"/>
                </a:lnTo>
                <a:lnTo>
                  <a:pt x="1748534" y="32668"/>
                </a:lnTo>
                <a:lnTo>
                  <a:pt x="1808019" y="40939"/>
                </a:lnTo>
                <a:lnTo>
                  <a:pt x="1865507" y="50040"/>
                </a:lnTo>
                <a:lnTo>
                  <a:pt x="1920883" y="59940"/>
                </a:lnTo>
                <a:lnTo>
                  <a:pt x="1974034" y="70611"/>
                </a:lnTo>
                <a:lnTo>
                  <a:pt x="2024845" y="82021"/>
                </a:lnTo>
                <a:lnTo>
                  <a:pt x="2073204" y="94141"/>
                </a:lnTo>
                <a:lnTo>
                  <a:pt x="2118996" y="106940"/>
                </a:lnTo>
                <a:lnTo>
                  <a:pt x="2162107" y="120388"/>
                </a:lnTo>
                <a:lnTo>
                  <a:pt x="2202423" y="134456"/>
                </a:lnTo>
                <a:lnTo>
                  <a:pt x="2239831" y="149112"/>
                </a:lnTo>
                <a:lnTo>
                  <a:pt x="2305467" y="180071"/>
                </a:lnTo>
                <a:lnTo>
                  <a:pt x="2358102" y="213025"/>
                </a:lnTo>
                <a:lnTo>
                  <a:pt x="2396826" y="247732"/>
                </a:lnTo>
                <a:lnTo>
                  <a:pt x="2420729" y="283951"/>
                </a:lnTo>
                <a:lnTo>
                  <a:pt x="2428899" y="321442"/>
                </a:lnTo>
                <a:lnTo>
                  <a:pt x="2426837" y="340331"/>
                </a:lnTo>
                <a:lnTo>
                  <a:pt x="2410687" y="377215"/>
                </a:lnTo>
                <a:lnTo>
                  <a:pt x="2379260" y="412709"/>
                </a:lnTo>
                <a:lnTo>
                  <a:pt x="2333466" y="446569"/>
                </a:lnTo>
                <a:lnTo>
                  <a:pt x="2274217" y="478556"/>
                </a:lnTo>
                <a:lnTo>
                  <a:pt x="2202423" y="508427"/>
                </a:lnTo>
                <a:lnTo>
                  <a:pt x="2162107" y="522495"/>
                </a:lnTo>
                <a:lnTo>
                  <a:pt x="2118996" y="535943"/>
                </a:lnTo>
                <a:lnTo>
                  <a:pt x="2073204" y="548742"/>
                </a:lnTo>
                <a:lnTo>
                  <a:pt x="2024845" y="560862"/>
                </a:lnTo>
                <a:lnTo>
                  <a:pt x="1974034" y="572272"/>
                </a:lnTo>
                <a:lnTo>
                  <a:pt x="1920883" y="582943"/>
                </a:lnTo>
                <a:lnTo>
                  <a:pt x="1865507" y="592844"/>
                </a:lnTo>
                <a:lnTo>
                  <a:pt x="1808019" y="601944"/>
                </a:lnTo>
                <a:lnTo>
                  <a:pt x="1748534" y="610215"/>
                </a:lnTo>
                <a:lnTo>
                  <a:pt x="1687165" y="617626"/>
                </a:lnTo>
                <a:lnTo>
                  <a:pt x="1624026" y="624146"/>
                </a:lnTo>
                <a:lnTo>
                  <a:pt x="1559231" y="629746"/>
                </a:lnTo>
                <a:lnTo>
                  <a:pt x="1492894" y="634395"/>
                </a:lnTo>
                <a:lnTo>
                  <a:pt x="1425129" y="638064"/>
                </a:lnTo>
                <a:lnTo>
                  <a:pt x="1356049" y="640721"/>
                </a:lnTo>
                <a:lnTo>
                  <a:pt x="1285769" y="642338"/>
                </a:lnTo>
                <a:lnTo>
                  <a:pt x="1214402" y="642884"/>
                </a:lnTo>
                <a:lnTo>
                  <a:pt x="1143047" y="642338"/>
                </a:lnTo>
                <a:lnTo>
                  <a:pt x="1072778" y="640721"/>
                </a:lnTo>
                <a:lnTo>
                  <a:pt x="1003708" y="638064"/>
                </a:lnTo>
                <a:lnTo>
                  <a:pt x="935952" y="634395"/>
                </a:lnTo>
                <a:lnTo>
                  <a:pt x="869623" y="629746"/>
                </a:lnTo>
                <a:lnTo>
                  <a:pt x="804836" y="624146"/>
                </a:lnTo>
                <a:lnTo>
                  <a:pt x="741704" y="617626"/>
                </a:lnTo>
                <a:lnTo>
                  <a:pt x="680341" y="610215"/>
                </a:lnTo>
                <a:lnTo>
                  <a:pt x="620861" y="601944"/>
                </a:lnTo>
                <a:lnTo>
                  <a:pt x="563377" y="592844"/>
                </a:lnTo>
                <a:lnTo>
                  <a:pt x="508005" y="582943"/>
                </a:lnTo>
                <a:lnTo>
                  <a:pt x="454857" y="572272"/>
                </a:lnTo>
                <a:lnTo>
                  <a:pt x="404048" y="560862"/>
                </a:lnTo>
                <a:lnTo>
                  <a:pt x="355692" y="548742"/>
                </a:lnTo>
                <a:lnTo>
                  <a:pt x="309901" y="535943"/>
                </a:lnTo>
                <a:lnTo>
                  <a:pt x="266792" y="522495"/>
                </a:lnTo>
                <a:lnTo>
                  <a:pt x="226476" y="508427"/>
                </a:lnTo>
                <a:lnTo>
                  <a:pt x="189069" y="493771"/>
                </a:lnTo>
                <a:lnTo>
                  <a:pt x="123434" y="462812"/>
                </a:lnTo>
                <a:lnTo>
                  <a:pt x="70798" y="429858"/>
                </a:lnTo>
                <a:lnTo>
                  <a:pt x="32073" y="395151"/>
                </a:lnTo>
                <a:lnTo>
                  <a:pt x="8170" y="358932"/>
                </a:lnTo>
                <a:lnTo>
                  <a:pt x="0" y="321442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0" name="object 16"/>
          <p:cNvSpPr/>
          <p:nvPr/>
        </p:nvSpPr>
        <p:spPr>
          <a:xfrm>
            <a:off x="1617840" y="1160280"/>
            <a:ext cx="1189800" cy="563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b="1" lang="ru-RU" sz="1800" spc="-12" strike="noStrike">
                <a:solidFill>
                  <a:srgbClr val="ffffff"/>
                </a:solidFill>
                <a:latin typeface="Calibri"/>
              </a:rPr>
              <a:t>Фінансовий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  <a:p>
            <a:pPr marL="5760" algn="ctr">
              <a:lnSpc>
                <a:spcPct val="100000"/>
              </a:lnSpc>
              <a:spcBef>
                <a:spcPts val="14"/>
              </a:spcBef>
            </a:pPr>
            <a:r>
              <a:rPr b="1" lang="ru-RU" sz="1800" spc="9" strike="noStrike">
                <a:solidFill>
                  <a:srgbClr val="ffffff"/>
                </a:solidFill>
                <a:latin typeface="Calibri"/>
              </a:rPr>
              <a:t>облік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object 17"/>
          <p:cNvSpPr/>
          <p:nvPr/>
        </p:nvSpPr>
        <p:spPr>
          <a:xfrm>
            <a:off x="1071360" y="2643120"/>
            <a:ext cx="2357280" cy="642960"/>
          </a:xfrm>
          <a:custGeom>
            <a:avLst/>
            <a:gdLst>
              <a:gd name="textAreaLeft" fmla="*/ 0 w 2357280"/>
              <a:gd name="textAreaRight" fmla="*/ 2357640 w 2357280"/>
              <a:gd name="textAreaTop" fmla="*/ 0 h 642960"/>
              <a:gd name="textAreaBottom" fmla="*/ 643320 h 642960"/>
            </a:gdLst>
            <a:ahLst/>
            <a:rect l="textAreaLeft" t="textAreaTop" r="textAreaRight" b="textAreaBottom"/>
            <a:pathLst>
              <a:path w="2357754" h="643254">
                <a:moveTo>
                  <a:pt x="1178777" y="0"/>
                </a:moveTo>
                <a:lnTo>
                  <a:pt x="1106970" y="586"/>
                </a:lnTo>
                <a:lnTo>
                  <a:pt x="1036301" y="2323"/>
                </a:lnTo>
                <a:lnTo>
                  <a:pt x="966893" y="5178"/>
                </a:lnTo>
                <a:lnTo>
                  <a:pt x="898869" y="9116"/>
                </a:lnTo>
                <a:lnTo>
                  <a:pt x="832353" y="14104"/>
                </a:lnTo>
                <a:lnTo>
                  <a:pt x="767468" y="20108"/>
                </a:lnTo>
                <a:lnTo>
                  <a:pt x="704336" y="27095"/>
                </a:lnTo>
                <a:lnTo>
                  <a:pt x="643083" y="35031"/>
                </a:lnTo>
                <a:lnTo>
                  <a:pt x="583830" y="43882"/>
                </a:lnTo>
                <a:lnTo>
                  <a:pt x="526702" y="53616"/>
                </a:lnTo>
                <a:lnTo>
                  <a:pt x="471820" y="64198"/>
                </a:lnTo>
                <a:lnTo>
                  <a:pt x="419310" y="75594"/>
                </a:lnTo>
                <a:lnTo>
                  <a:pt x="369294" y="87771"/>
                </a:lnTo>
                <a:lnTo>
                  <a:pt x="321895" y="100696"/>
                </a:lnTo>
                <a:lnTo>
                  <a:pt x="277237" y="114335"/>
                </a:lnTo>
                <a:lnTo>
                  <a:pt x="235443" y="128654"/>
                </a:lnTo>
                <a:lnTo>
                  <a:pt x="196636" y="143619"/>
                </a:lnTo>
                <a:lnTo>
                  <a:pt x="160940" y="159198"/>
                </a:lnTo>
                <a:lnTo>
                  <a:pt x="99372" y="192059"/>
                </a:lnTo>
                <a:lnTo>
                  <a:pt x="51728" y="226970"/>
                </a:lnTo>
                <a:lnTo>
                  <a:pt x="18992" y="263660"/>
                </a:lnTo>
                <a:lnTo>
                  <a:pt x="2151" y="301861"/>
                </a:lnTo>
                <a:lnTo>
                  <a:pt x="0" y="321445"/>
                </a:lnTo>
                <a:lnTo>
                  <a:pt x="2151" y="341028"/>
                </a:lnTo>
                <a:lnTo>
                  <a:pt x="18992" y="379229"/>
                </a:lnTo>
                <a:lnTo>
                  <a:pt x="51728" y="415918"/>
                </a:lnTo>
                <a:lnTo>
                  <a:pt x="99372" y="450828"/>
                </a:lnTo>
                <a:lnTo>
                  <a:pt x="160940" y="483688"/>
                </a:lnTo>
                <a:lnTo>
                  <a:pt x="196636" y="499266"/>
                </a:lnTo>
                <a:lnTo>
                  <a:pt x="235443" y="514231"/>
                </a:lnTo>
                <a:lnTo>
                  <a:pt x="277237" y="528549"/>
                </a:lnTo>
                <a:lnTo>
                  <a:pt x="321895" y="542187"/>
                </a:lnTo>
                <a:lnTo>
                  <a:pt x="369294" y="555112"/>
                </a:lnTo>
                <a:lnTo>
                  <a:pt x="419310" y="567288"/>
                </a:lnTo>
                <a:lnTo>
                  <a:pt x="471820" y="578684"/>
                </a:lnTo>
                <a:lnTo>
                  <a:pt x="526702" y="589265"/>
                </a:lnTo>
                <a:lnTo>
                  <a:pt x="583830" y="598998"/>
                </a:lnTo>
                <a:lnTo>
                  <a:pt x="643083" y="607849"/>
                </a:lnTo>
                <a:lnTo>
                  <a:pt x="704336" y="615784"/>
                </a:lnTo>
                <a:lnTo>
                  <a:pt x="767468" y="622771"/>
                </a:lnTo>
                <a:lnTo>
                  <a:pt x="832353" y="628774"/>
                </a:lnTo>
                <a:lnTo>
                  <a:pt x="898869" y="633762"/>
                </a:lnTo>
                <a:lnTo>
                  <a:pt x="966893" y="637700"/>
                </a:lnTo>
                <a:lnTo>
                  <a:pt x="1036301" y="640554"/>
                </a:lnTo>
                <a:lnTo>
                  <a:pt x="1106970" y="642291"/>
                </a:lnTo>
                <a:lnTo>
                  <a:pt x="1178777" y="642878"/>
                </a:lnTo>
                <a:lnTo>
                  <a:pt x="1250582" y="642291"/>
                </a:lnTo>
                <a:lnTo>
                  <a:pt x="1321249" y="640554"/>
                </a:lnTo>
                <a:lnTo>
                  <a:pt x="1390654" y="637700"/>
                </a:lnTo>
                <a:lnTo>
                  <a:pt x="1458675" y="633762"/>
                </a:lnTo>
                <a:lnTo>
                  <a:pt x="1525188" y="628774"/>
                </a:lnTo>
                <a:lnTo>
                  <a:pt x="1590069" y="622771"/>
                </a:lnTo>
                <a:lnTo>
                  <a:pt x="1653196" y="615784"/>
                </a:lnTo>
                <a:lnTo>
                  <a:pt x="1714446" y="607849"/>
                </a:lnTo>
                <a:lnTo>
                  <a:pt x="1773694" y="598998"/>
                </a:lnTo>
                <a:lnTo>
                  <a:pt x="1830818" y="589265"/>
                </a:lnTo>
                <a:lnTo>
                  <a:pt x="1885694" y="578684"/>
                </a:lnTo>
                <a:lnTo>
                  <a:pt x="1938199" y="567288"/>
                </a:lnTo>
                <a:lnTo>
                  <a:pt x="1988211" y="555112"/>
                </a:lnTo>
                <a:lnTo>
                  <a:pt x="2035605" y="542187"/>
                </a:lnTo>
                <a:lnTo>
                  <a:pt x="2080258" y="528549"/>
                </a:lnTo>
                <a:lnTo>
                  <a:pt x="2122048" y="514231"/>
                </a:lnTo>
                <a:lnTo>
                  <a:pt x="2160850" y="499266"/>
                </a:lnTo>
                <a:lnTo>
                  <a:pt x="2196542" y="483688"/>
                </a:lnTo>
                <a:lnTo>
                  <a:pt x="2258101" y="450828"/>
                </a:lnTo>
                <a:lnTo>
                  <a:pt x="2305739" y="415918"/>
                </a:lnTo>
                <a:lnTo>
                  <a:pt x="2338471" y="379229"/>
                </a:lnTo>
                <a:lnTo>
                  <a:pt x="2355309" y="341028"/>
                </a:lnTo>
                <a:lnTo>
                  <a:pt x="2357460" y="321445"/>
                </a:lnTo>
                <a:lnTo>
                  <a:pt x="2355309" y="301861"/>
                </a:lnTo>
                <a:lnTo>
                  <a:pt x="2338471" y="263660"/>
                </a:lnTo>
                <a:lnTo>
                  <a:pt x="2305739" y="226970"/>
                </a:lnTo>
                <a:lnTo>
                  <a:pt x="2258101" y="192059"/>
                </a:lnTo>
                <a:lnTo>
                  <a:pt x="2196542" y="159198"/>
                </a:lnTo>
                <a:lnTo>
                  <a:pt x="2160850" y="143619"/>
                </a:lnTo>
                <a:lnTo>
                  <a:pt x="2122048" y="128654"/>
                </a:lnTo>
                <a:lnTo>
                  <a:pt x="2080258" y="114335"/>
                </a:lnTo>
                <a:lnTo>
                  <a:pt x="2035605" y="100696"/>
                </a:lnTo>
                <a:lnTo>
                  <a:pt x="1988211" y="87771"/>
                </a:lnTo>
                <a:lnTo>
                  <a:pt x="1938199" y="75594"/>
                </a:lnTo>
                <a:lnTo>
                  <a:pt x="1885694" y="64198"/>
                </a:lnTo>
                <a:lnTo>
                  <a:pt x="1830818" y="53616"/>
                </a:lnTo>
                <a:lnTo>
                  <a:pt x="1773694" y="43882"/>
                </a:lnTo>
                <a:lnTo>
                  <a:pt x="1714446" y="35031"/>
                </a:lnTo>
                <a:lnTo>
                  <a:pt x="1653196" y="27095"/>
                </a:lnTo>
                <a:lnTo>
                  <a:pt x="1590069" y="20108"/>
                </a:lnTo>
                <a:lnTo>
                  <a:pt x="1525188" y="14104"/>
                </a:lnTo>
                <a:lnTo>
                  <a:pt x="1458675" y="9116"/>
                </a:lnTo>
                <a:lnTo>
                  <a:pt x="1390654" y="5178"/>
                </a:lnTo>
                <a:lnTo>
                  <a:pt x="1321249" y="2323"/>
                </a:lnTo>
                <a:lnTo>
                  <a:pt x="1250582" y="586"/>
                </a:lnTo>
                <a:lnTo>
                  <a:pt x="1178777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2" name="object 18"/>
          <p:cNvSpPr/>
          <p:nvPr/>
        </p:nvSpPr>
        <p:spPr>
          <a:xfrm>
            <a:off x="1071360" y="2643120"/>
            <a:ext cx="2357280" cy="642960"/>
          </a:xfrm>
          <a:custGeom>
            <a:avLst/>
            <a:gdLst>
              <a:gd name="textAreaLeft" fmla="*/ 0 w 2357280"/>
              <a:gd name="textAreaRight" fmla="*/ 2357640 w 2357280"/>
              <a:gd name="textAreaTop" fmla="*/ 0 h 642960"/>
              <a:gd name="textAreaBottom" fmla="*/ 643320 h 642960"/>
            </a:gdLst>
            <a:ahLst/>
            <a:rect l="textAreaLeft" t="textAreaTop" r="textAreaRight" b="textAreaBottom"/>
            <a:pathLst>
              <a:path w="2357754" h="643254">
                <a:moveTo>
                  <a:pt x="0" y="321445"/>
                </a:moveTo>
                <a:lnTo>
                  <a:pt x="8523" y="282589"/>
                </a:lnTo>
                <a:lnTo>
                  <a:pt x="33434" y="245109"/>
                </a:lnTo>
                <a:lnTo>
                  <a:pt x="73748" y="209275"/>
                </a:lnTo>
                <a:lnTo>
                  <a:pt x="128477" y="175356"/>
                </a:lnTo>
                <a:lnTo>
                  <a:pt x="196636" y="143619"/>
                </a:lnTo>
                <a:lnTo>
                  <a:pt x="235443" y="128654"/>
                </a:lnTo>
                <a:lnTo>
                  <a:pt x="277237" y="114335"/>
                </a:lnTo>
                <a:lnTo>
                  <a:pt x="321895" y="100696"/>
                </a:lnTo>
                <a:lnTo>
                  <a:pt x="369294" y="87771"/>
                </a:lnTo>
                <a:lnTo>
                  <a:pt x="419310" y="75594"/>
                </a:lnTo>
                <a:lnTo>
                  <a:pt x="471820" y="64198"/>
                </a:lnTo>
                <a:lnTo>
                  <a:pt x="526702" y="53616"/>
                </a:lnTo>
                <a:lnTo>
                  <a:pt x="583830" y="43882"/>
                </a:lnTo>
                <a:lnTo>
                  <a:pt x="643083" y="35031"/>
                </a:lnTo>
                <a:lnTo>
                  <a:pt x="704336" y="27095"/>
                </a:lnTo>
                <a:lnTo>
                  <a:pt x="767468" y="20108"/>
                </a:lnTo>
                <a:lnTo>
                  <a:pt x="832353" y="14104"/>
                </a:lnTo>
                <a:lnTo>
                  <a:pt x="898869" y="9116"/>
                </a:lnTo>
                <a:lnTo>
                  <a:pt x="966893" y="5178"/>
                </a:lnTo>
                <a:lnTo>
                  <a:pt x="1036301" y="2323"/>
                </a:lnTo>
                <a:lnTo>
                  <a:pt x="1106970" y="586"/>
                </a:lnTo>
                <a:lnTo>
                  <a:pt x="1178777" y="0"/>
                </a:lnTo>
                <a:lnTo>
                  <a:pt x="1250582" y="586"/>
                </a:lnTo>
                <a:lnTo>
                  <a:pt x="1321249" y="2323"/>
                </a:lnTo>
                <a:lnTo>
                  <a:pt x="1390654" y="5178"/>
                </a:lnTo>
                <a:lnTo>
                  <a:pt x="1458675" y="9116"/>
                </a:lnTo>
                <a:lnTo>
                  <a:pt x="1525188" y="14104"/>
                </a:lnTo>
                <a:lnTo>
                  <a:pt x="1590069" y="20108"/>
                </a:lnTo>
                <a:lnTo>
                  <a:pt x="1653196" y="27095"/>
                </a:lnTo>
                <a:lnTo>
                  <a:pt x="1714446" y="35031"/>
                </a:lnTo>
                <a:lnTo>
                  <a:pt x="1773694" y="43882"/>
                </a:lnTo>
                <a:lnTo>
                  <a:pt x="1830818" y="53616"/>
                </a:lnTo>
                <a:lnTo>
                  <a:pt x="1885694" y="64198"/>
                </a:lnTo>
                <a:lnTo>
                  <a:pt x="1938199" y="75594"/>
                </a:lnTo>
                <a:lnTo>
                  <a:pt x="1988211" y="87771"/>
                </a:lnTo>
                <a:lnTo>
                  <a:pt x="2035605" y="100696"/>
                </a:lnTo>
                <a:lnTo>
                  <a:pt x="2080258" y="114335"/>
                </a:lnTo>
                <a:lnTo>
                  <a:pt x="2122047" y="128654"/>
                </a:lnTo>
                <a:lnTo>
                  <a:pt x="2160850" y="143619"/>
                </a:lnTo>
                <a:lnTo>
                  <a:pt x="2196542" y="159198"/>
                </a:lnTo>
                <a:lnTo>
                  <a:pt x="2258101" y="192059"/>
                </a:lnTo>
                <a:lnTo>
                  <a:pt x="2305739" y="226970"/>
                </a:lnTo>
                <a:lnTo>
                  <a:pt x="2338471" y="263660"/>
                </a:lnTo>
                <a:lnTo>
                  <a:pt x="2355309" y="301861"/>
                </a:lnTo>
                <a:lnTo>
                  <a:pt x="2357460" y="321445"/>
                </a:lnTo>
                <a:lnTo>
                  <a:pt x="2355309" y="341028"/>
                </a:lnTo>
                <a:lnTo>
                  <a:pt x="2338471" y="379229"/>
                </a:lnTo>
                <a:lnTo>
                  <a:pt x="2305739" y="415918"/>
                </a:lnTo>
                <a:lnTo>
                  <a:pt x="2258101" y="450828"/>
                </a:lnTo>
                <a:lnTo>
                  <a:pt x="2196542" y="483688"/>
                </a:lnTo>
                <a:lnTo>
                  <a:pt x="2160850" y="499266"/>
                </a:lnTo>
                <a:lnTo>
                  <a:pt x="2122047" y="514231"/>
                </a:lnTo>
                <a:lnTo>
                  <a:pt x="2080258" y="528549"/>
                </a:lnTo>
                <a:lnTo>
                  <a:pt x="2035605" y="542187"/>
                </a:lnTo>
                <a:lnTo>
                  <a:pt x="1988211" y="555112"/>
                </a:lnTo>
                <a:lnTo>
                  <a:pt x="1938199" y="567288"/>
                </a:lnTo>
                <a:lnTo>
                  <a:pt x="1885694" y="578684"/>
                </a:lnTo>
                <a:lnTo>
                  <a:pt x="1830818" y="589265"/>
                </a:lnTo>
                <a:lnTo>
                  <a:pt x="1773694" y="598998"/>
                </a:lnTo>
                <a:lnTo>
                  <a:pt x="1714446" y="607849"/>
                </a:lnTo>
                <a:lnTo>
                  <a:pt x="1653196" y="615784"/>
                </a:lnTo>
                <a:lnTo>
                  <a:pt x="1590069" y="622771"/>
                </a:lnTo>
                <a:lnTo>
                  <a:pt x="1525188" y="628774"/>
                </a:lnTo>
                <a:lnTo>
                  <a:pt x="1458675" y="633762"/>
                </a:lnTo>
                <a:lnTo>
                  <a:pt x="1390654" y="637700"/>
                </a:lnTo>
                <a:lnTo>
                  <a:pt x="1321249" y="640554"/>
                </a:lnTo>
                <a:lnTo>
                  <a:pt x="1250582" y="642291"/>
                </a:lnTo>
                <a:lnTo>
                  <a:pt x="1178777" y="642878"/>
                </a:lnTo>
                <a:lnTo>
                  <a:pt x="1106970" y="642291"/>
                </a:lnTo>
                <a:lnTo>
                  <a:pt x="1036301" y="640554"/>
                </a:lnTo>
                <a:lnTo>
                  <a:pt x="966893" y="637700"/>
                </a:lnTo>
                <a:lnTo>
                  <a:pt x="898869" y="633762"/>
                </a:lnTo>
                <a:lnTo>
                  <a:pt x="832353" y="628774"/>
                </a:lnTo>
                <a:lnTo>
                  <a:pt x="767468" y="622771"/>
                </a:lnTo>
                <a:lnTo>
                  <a:pt x="704336" y="615784"/>
                </a:lnTo>
                <a:lnTo>
                  <a:pt x="643083" y="607849"/>
                </a:lnTo>
                <a:lnTo>
                  <a:pt x="583830" y="598998"/>
                </a:lnTo>
                <a:lnTo>
                  <a:pt x="526702" y="589265"/>
                </a:lnTo>
                <a:lnTo>
                  <a:pt x="471820" y="578684"/>
                </a:lnTo>
                <a:lnTo>
                  <a:pt x="419310" y="567288"/>
                </a:lnTo>
                <a:lnTo>
                  <a:pt x="369294" y="555112"/>
                </a:lnTo>
                <a:lnTo>
                  <a:pt x="321895" y="542187"/>
                </a:lnTo>
                <a:lnTo>
                  <a:pt x="277237" y="528549"/>
                </a:lnTo>
                <a:lnTo>
                  <a:pt x="235443" y="514231"/>
                </a:lnTo>
                <a:lnTo>
                  <a:pt x="196636" y="499266"/>
                </a:lnTo>
                <a:lnTo>
                  <a:pt x="160940" y="483688"/>
                </a:lnTo>
                <a:lnTo>
                  <a:pt x="99372" y="450828"/>
                </a:lnTo>
                <a:lnTo>
                  <a:pt x="51728" y="415918"/>
                </a:lnTo>
                <a:lnTo>
                  <a:pt x="18992" y="379229"/>
                </a:lnTo>
                <a:lnTo>
                  <a:pt x="2151" y="341028"/>
                </a:lnTo>
                <a:lnTo>
                  <a:pt x="0" y="321445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object 19"/>
          <p:cNvSpPr/>
          <p:nvPr/>
        </p:nvSpPr>
        <p:spPr>
          <a:xfrm>
            <a:off x="1507320" y="2663640"/>
            <a:ext cx="1497600" cy="55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0080" bIns="0" anchor="t">
            <a:spAutoFit/>
          </a:bodyPr>
          <a:p>
            <a:pPr marL="469800" indent="-457920">
              <a:lnSpc>
                <a:spcPct val="100000"/>
              </a:lnSpc>
              <a:spcBef>
                <a:spcPts val="79"/>
              </a:spcBef>
              <a:tabLst>
                <a:tab algn="l" pos="0"/>
              </a:tabLst>
            </a:pPr>
            <a:r>
              <a:rPr b="1" lang="ru-RU" sz="1800" spc="-86" strike="noStrike">
                <a:solidFill>
                  <a:srgbClr val="ffffff"/>
                </a:solidFill>
                <a:latin typeface="Calibri"/>
              </a:rPr>
              <a:t>У</a:t>
            </a:r>
            <a:r>
              <a:rPr b="1" lang="ru-RU" sz="1800" spc="9" strike="noStrike">
                <a:solidFill>
                  <a:srgbClr val="ffffff"/>
                </a:solidFill>
                <a:latin typeface="Calibri"/>
              </a:rPr>
              <a:t>п</a:t>
            </a:r>
            <a:r>
              <a:rPr b="1" lang="ru-RU" sz="1800" spc="4" strike="noStrike">
                <a:solidFill>
                  <a:srgbClr val="ffffff"/>
                </a:solidFill>
                <a:latin typeface="Calibri"/>
              </a:rPr>
              <a:t>р</a:t>
            </a:r>
            <a:r>
              <a:rPr b="1" lang="ru-RU" sz="1800" spc="9" strike="noStrike">
                <a:solidFill>
                  <a:srgbClr val="ffffff"/>
                </a:solidFill>
                <a:latin typeface="Calibri"/>
              </a:rPr>
              <a:t>а</a:t>
            </a:r>
            <a:r>
              <a:rPr b="1" lang="ru-RU" sz="1800" spc="4" strike="noStrike">
                <a:solidFill>
                  <a:srgbClr val="ffffff"/>
                </a:solidFill>
                <a:latin typeface="Calibri"/>
              </a:rPr>
              <a:t>в</a:t>
            </a:r>
            <a:r>
              <a:rPr b="1" lang="ru-RU" sz="1800" spc="24" strike="noStrike">
                <a:solidFill>
                  <a:srgbClr val="ffffff"/>
                </a:solidFill>
                <a:latin typeface="Calibri"/>
              </a:rPr>
              <a:t>л</a:t>
            </a:r>
            <a:r>
              <a:rPr b="1" lang="ru-RU" sz="1800" spc="4" strike="noStrike">
                <a:solidFill>
                  <a:srgbClr val="ffffff"/>
                </a:solidFill>
                <a:latin typeface="Calibri"/>
              </a:rPr>
              <a:t>і</a:t>
            </a:r>
            <a:r>
              <a:rPr b="1" lang="ru-RU" sz="1800" spc="-7" strike="noStrike">
                <a:solidFill>
                  <a:srgbClr val="ffffff"/>
                </a:solidFill>
                <a:latin typeface="Calibri"/>
              </a:rPr>
              <a:t>н</a:t>
            </a:r>
            <a:r>
              <a:rPr b="1" lang="ru-RU" sz="1800" spc="-12" strike="noStrike">
                <a:solidFill>
                  <a:srgbClr val="ffffff"/>
                </a:solidFill>
                <a:latin typeface="Calibri"/>
              </a:rPr>
              <a:t>с</a:t>
            </a:r>
            <a:r>
              <a:rPr b="1" lang="ru-RU" sz="1800" spc="4" strike="noStrike">
                <a:solidFill>
                  <a:srgbClr val="ffffff"/>
                </a:solidFill>
                <a:latin typeface="Calibri"/>
              </a:rPr>
              <a:t>ьк</a:t>
            </a:r>
            <a:r>
              <a:rPr b="1" lang="ru-RU" sz="1800" spc="-32" strike="noStrike">
                <a:solidFill>
                  <a:srgbClr val="ffffff"/>
                </a:solidFill>
                <a:latin typeface="Calibri"/>
              </a:rPr>
              <a:t>и</a:t>
            </a:r>
            <a:r>
              <a:rPr b="1" lang="ru-RU" sz="1800" spc="-1" strike="noStrike">
                <a:solidFill>
                  <a:srgbClr val="ffffff"/>
                </a:solidFill>
                <a:latin typeface="Calibri"/>
              </a:rPr>
              <a:t>й  </a:t>
            </a:r>
            <a:r>
              <a:rPr b="1" lang="ru-RU" sz="1800" spc="9" strike="noStrike">
                <a:solidFill>
                  <a:srgbClr val="ffffff"/>
                </a:solidFill>
                <a:latin typeface="Calibri"/>
              </a:rPr>
              <a:t>облік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object 20"/>
          <p:cNvSpPr/>
          <p:nvPr/>
        </p:nvSpPr>
        <p:spPr>
          <a:xfrm>
            <a:off x="1000080" y="4357800"/>
            <a:ext cx="2429280" cy="642960"/>
          </a:xfrm>
          <a:custGeom>
            <a:avLst/>
            <a:gdLst>
              <a:gd name="textAreaLeft" fmla="*/ 0 w 2429280"/>
              <a:gd name="textAreaRight" fmla="*/ 2429640 w 2429280"/>
              <a:gd name="textAreaTop" fmla="*/ 0 h 642960"/>
              <a:gd name="textAreaBottom" fmla="*/ 643320 h 642960"/>
            </a:gdLst>
            <a:ahLst/>
            <a:rect l="textAreaLeft" t="textAreaTop" r="textAreaRight" b="textAreaBottom"/>
            <a:pathLst>
              <a:path w="2429510" h="643254">
                <a:moveTo>
                  <a:pt x="1214402" y="0"/>
                </a:moveTo>
                <a:lnTo>
                  <a:pt x="1143047" y="545"/>
                </a:lnTo>
                <a:lnTo>
                  <a:pt x="1072778" y="2162"/>
                </a:lnTo>
                <a:lnTo>
                  <a:pt x="1003708" y="4821"/>
                </a:lnTo>
                <a:lnTo>
                  <a:pt x="935952" y="8490"/>
                </a:lnTo>
                <a:lnTo>
                  <a:pt x="869623" y="13141"/>
                </a:lnTo>
                <a:lnTo>
                  <a:pt x="804836" y="18742"/>
                </a:lnTo>
                <a:lnTo>
                  <a:pt x="741704" y="25264"/>
                </a:lnTo>
                <a:lnTo>
                  <a:pt x="680341" y="32676"/>
                </a:lnTo>
                <a:lnTo>
                  <a:pt x="620861" y="40948"/>
                </a:lnTo>
                <a:lnTo>
                  <a:pt x="563377" y="50051"/>
                </a:lnTo>
                <a:lnTo>
                  <a:pt x="508005" y="59954"/>
                </a:lnTo>
                <a:lnTo>
                  <a:pt x="454857" y="70627"/>
                </a:lnTo>
                <a:lnTo>
                  <a:pt x="404048" y="82039"/>
                </a:lnTo>
                <a:lnTo>
                  <a:pt x="355692" y="94161"/>
                </a:lnTo>
                <a:lnTo>
                  <a:pt x="309901" y="106962"/>
                </a:lnTo>
                <a:lnTo>
                  <a:pt x="266792" y="120412"/>
                </a:lnTo>
                <a:lnTo>
                  <a:pt x="226476" y="134482"/>
                </a:lnTo>
                <a:lnTo>
                  <a:pt x="189069" y="149140"/>
                </a:lnTo>
                <a:lnTo>
                  <a:pt x="123434" y="180103"/>
                </a:lnTo>
                <a:lnTo>
                  <a:pt x="70798" y="213060"/>
                </a:lnTo>
                <a:lnTo>
                  <a:pt x="32073" y="247769"/>
                </a:lnTo>
                <a:lnTo>
                  <a:pt x="8170" y="283990"/>
                </a:lnTo>
                <a:lnTo>
                  <a:pt x="0" y="321481"/>
                </a:lnTo>
                <a:lnTo>
                  <a:pt x="2061" y="340369"/>
                </a:lnTo>
                <a:lnTo>
                  <a:pt x="18212" y="377253"/>
                </a:lnTo>
                <a:lnTo>
                  <a:pt x="49640" y="412745"/>
                </a:lnTo>
                <a:lnTo>
                  <a:pt x="95434" y="446606"/>
                </a:lnTo>
                <a:lnTo>
                  <a:pt x="154683" y="478594"/>
                </a:lnTo>
                <a:lnTo>
                  <a:pt x="226476" y="508467"/>
                </a:lnTo>
                <a:lnTo>
                  <a:pt x="266792" y="522536"/>
                </a:lnTo>
                <a:lnTo>
                  <a:pt x="309901" y="535985"/>
                </a:lnTo>
                <a:lnTo>
                  <a:pt x="355692" y="548785"/>
                </a:lnTo>
                <a:lnTo>
                  <a:pt x="404048" y="560906"/>
                </a:lnTo>
                <a:lnTo>
                  <a:pt x="454857" y="572317"/>
                </a:lnTo>
                <a:lnTo>
                  <a:pt x="508005" y="582989"/>
                </a:lnTo>
                <a:lnTo>
                  <a:pt x="563377" y="592891"/>
                </a:lnTo>
                <a:lnTo>
                  <a:pt x="620861" y="601993"/>
                </a:lnTo>
                <a:lnTo>
                  <a:pt x="680341" y="610265"/>
                </a:lnTo>
                <a:lnTo>
                  <a:pt x="741704" y="617676"/>
                </a:lnTo>
                <a:lnTo>
                  <a:pt x="804836" y="624198"/>
                </a:lnTo>
                <a:lnTo>
                  <a:pt x="869623" y="629798"/>
                </a:lnTo>
                <a:lnTo>
                  <a:pt x="935952" y="634448"/>
                </a:lnTo>
                <a:lnTo>
                  <a:pt x="1003708" y="638117"/>
                </a:lnTo>
                <a:lnTo>
                  <a:pt x="1072778" y="640776"/>
                </a:lnTo>
                <a:lnTo>
                  <a:pt x="1143047" y="642393"/>
                </a:lnTo>
                <a:lnTo>
                  <a:pt x="1214402" y="642938"/>
                </a:lnTo>
                <a:lnTo>
                  <a:pt x="1285769" y="642393"/>
                </a:lnTo>
                <a:lnTo>
                  <a:pt x="1356049" y="640776"/>
                </a:lnTo>
                <a:lnTo>
                  <a:pt x="1425129" y="638117"/>
                </a:lnTo>
                <a:lnTo>
                  <a:pt x="1492894" y="634448"/>
                </a:lnTo>
                <a:lnTo>
                  <a:pt x="1559231" y="629798"/>
                </a:lnTo>
                <a:lnTo>
                  <a:pt x="1624026" y="624198"/>
                </a:lnTo>
                <a:lnTo>
                  <a:pt x="1687165" y="617676"/>
                </a:lnTo>
                <a:lnTo>
                  <a:pt x="1748534" y="610265"/>
                </a:lnTo>
                <a:lnTo>
                  <a:pt x="1808019" y="601993"/>
                </a:lnTo>
                <a:lnTo>
                  <a:pt x="1865507" y="592891"/>
                </a:lnTo>
                <a:lnTo>
                  <a:pt x="1920883" y="582989"/>
                </a:lnTo>
                <a:lnTo>
                  <a:pt x="1974034" y="572317"/>
                </a:lnTo>
                <a:lnTo>
                  <a:pt x="2024846" y="560906"/>
                </a:lnTo>
                <a:lnTo>
                  <a:pt x="2073204" y="548785"/>
                </a:lnTo>
                <a:lnTo>
                  <a:pt x="2118996" y="535985"/>
                </a:lnTo>
                <a:lnTo>
                  <a:pt x="2162107" y="522536"/>
                </a:lnTo>
                <a:lnTo>
                  <a:pt x="2202424" y="508467"/>
                </a:lnTo>
                <a:lnTo>
                  <a:pt x="2239832" y="493810"/>
                </a:lnTo>
                <a:lnTo>
                  <a:pt x="2305467" y="462849"/>
                </a:lnTo>
                <a:lnTo>
                  <a:pt x="2358102" y="429895"/>
                </a:lnTo>
                <a:lnTo>
                  <a:pt x="2396826" y="395188"/>
                </a:lnTo>
                <a:lnTo>
                  <a:pt x="2420729" y="358970"/>
                </a:lnTo>
                <a:lnTo>
                  <a:pt x="2428899" y="321481"/>
                </a:lnTo>
                <a:lnTo>
                  <a:pt x="2426838" y="302592"/>
                </a:lnTo>
                <a:lnTo>
                  <a:pt x="2410687" y="265706"/>
                </a:lnTo>
                <a:lnTo>
                  <a:pt x="2379260" y="230211"/>
                </a:lnTo>
                <a:lnTo>
                  <a:pt x="2333466" y="196347"/>
                </a:lnTo>
                <a:lnTo>
                  <a:pt x="2274217" y="164357"/>
                </a:lnTo>
                <a:lnTo>
                  <a:pt x="2202424" y="134482"/>
                </a:lnTo>
                <a:lnTo>
                  <a:pt x="2162107" y="120412"/>
                </a:lnTo>
                <a:lnTo>
                  <a:pt x="2118996" y="106962"/>
                </a:lnTo>
                <a:lnTo>
                  <a:pt x="2073204" y="94161"/>
                </a:lnTo>
                <a:lnTo>
                  <a:pt x="2024846" y="82039"/>
                </a:lnTo>
                <a:lnTo>
                  <a:pt x="1974034" y="70627"/>
                </a:lnTo>
                <a:lnTo>
                  <a:pt x="1920883" y="59954"/>
                </a:lnTo>
                <a:lnTo>
                  <a:pt x="1865507" y="50051"/>
                </a:lnTo>
                <a:lnTo>
                  <a:pt x="1808019" y="40948"/>
                </a:lnTo>
                <a:lnTo>
                  <a:pt x="1748534" y="32676"/>
                </a:lnTo>
                <a:lnTo>
                  <a:pt x="1687165" y="25264"/>
                </a:lnTo>
                <a:lnTo>
                  <a:pt x="1624026" y="18742"/>
                </a:lnTo>
                <a:lnTo>
                  <a:pt x="1559231" y="13141"/>
                </a:lnTo>
                <a:lnTo>
                  <a:pt x="1492894" y="8490"/>
                </a:lnTo>
                <a:lnTo>
                  <a:pt x="1425129" y="4821"/>
                </a:lnTo>
                <a:lnTo>
                  <a:pt x="1356049" y="2162"/>
                </a:lnTo>
                <a:lnTo>
                  <a:pt x="1285769" y="545"/>
                </a:lnTo>
                <a:lnTo>
                  <a:pt x="1214402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object 21"/>
          <p:cNvSpPr/>
          <p:nvPr/>
        </p:nvSpPr>
        <p:spPr>
          <a:xfrm>
            <a:off x="1000080" y="4357800"/>
            <a:ext cx="2429280" cy="642960"/>
          </a:xfrm>
          <a:custGeom>
            <a:avLst/>
            <a:gdLst>
              <a:gd name="textAreaLeft" fmla="*/ 0 w 2429280"/>
              <a:gd name="textAreaRight" fmla="*/ 2429640 w 2429280"/>
              <a:gd name="textAreaTop" fmla="*/ 0 h 642960"/>
              <a:gd name="textAreaBottom" fmla="*/ 643320 h 642960"/>
            </a:gdLst>
            <a:ahLst/>
            <a:rect l="textAreaLeft" t="textAreaTop" r="textAreaRight" b="textAreaBottom"/>
            <a:pathLst>
              <a:path w="2429510" h="643254">
                <a:moveTo>
                  <a:pt x="0" y="321481"/>
                </a:moveTo>
                <a:lnTo>
                  <a:pt x="8170" y="283990"/>
                </a:lnTo>
                <a:lnTo>
                  <a:pt x="32073" y="247769"/>
                </a:lnTo>
                <a:lnTo>
                  <a:pt x="70798" y="213060"/>
                </a:lnTo>
                <a:lnTo>
                  <a:pt x="123434" y="180103"/>
                </a:lnTo>
                <a:lnTo>
                  <a:pt x="189069" y="149140"/>
                </a:lnTo>
                <a:lnTo>
                  <a:pt x="226476" y="134482"/>
                </a:lnTo>
                <a:lnTo>
                  <a:pt x="266792" y="120412"/>
                </a:lnTo>
                <a:lnTo>
                  <a:pt x="309901" y="106962"/>
                </a:lnTo>
                <a:lnTo>
                  <a:pt x="355692" y="94161"/>
                </a:lnTo>
                <a:lnTo>
                  <a:pt x="404048" y="82039"/>
                </a:lnTo>
                <a:lnTo>
                  <a:pt x="454857" y="70627"/>
                </a:lnTo>
                <a:lnTo>
                  <a:pt x="508005" y="59954"/>
                </a:lnTo>
                <a:lnTo>
                  <a:pt x="563377" y="50051"/>
                </a:lnTo>
                <a:lnTo>
                  <a:pt x="620861" y="40948"/>
                </a:lnTo>
                <a:lnTo>
                  <a:pt x="680341" y="32676"/>
                </a:lnTo>
                <a:lnTo>
                  <a:pt x="741704" y="25264"/>
                </a:lnTo>
                <a:lnTo>
                  <a:pt x="804836" y="18742"/>
                </a:lnTo>
                <a:lnTo>
                  <a:pt x="869623" y="13141"/>
                </a:lnTo>
                <a:lnTo>
                  <a:pt x="935952" y="8490"/>
                </a:lnTo>
                <a:lnTo>
                  <a:pt x="1003708" y="4821"/>
                </a:lnTo>
                <a:lnTo>
                  <a:pt x="1072778" y="2162"/>
                </a:lnTo>
                <a:lnTo>
                  <a:pt x="1143047" y="545"/>
                </a:lnTo>
                <a:lnTo>
                  <a:pt x="1214402" y="0"/>
                </a:lnTo>
                <a:lnTo>
                  <a:pt x="1285769" y="545"/>
                </a:lnTo>
                <a:lnTo>
                  <a:pt x="1356049" y="2162"/>
                </a:lnTo>
                <a:lnTo>
                  <a:pt x="1425129" y="4821"/>
                </a:lnTo>
                <a:lnTo>
                  <a:pt x="1492894" y="8490"/>
                </a:lnTo>
                <a:lnTo>
                  <a:pt x="1559231" y="13141"/>
                </a:lnTo>
                <a:lnTo>
                  <a:pt x="1624026" y="18742"/>
                </a:lnTo>
                <a:lnTo>
                  <a:pt x="1687165" y="25264"/>
                </a:lnTo>
                <a:lnTo>
                  <a:pt x="1748534" y="32676"/>
                </a:lnTo>
                <a:lnTo>
                  <a:pt x="1808019" y="40948"/>
                </a:lnTo>
                <a:lnTo>
                  <a:pt x="1865507" y="50051"/>
                </a:lnTo>
                <a:lnTo>
                  <a:pt x="1920883" y="59954"/>
                </a:lnTo>
                <a:lnTo>
                  <a:pt x="1974034" y="70627"/>
                </a:lnTo>
                <a:lnTo>
                  <a:pt x="2024845" y="82039"/>
                </a:lnTo>
                <a:lnTo>
                  <a:pt x="2073204" y="94161"/>
                </a:lnTo>
                <a:lnTo>
                  <a:pt x="2118996" y="106962"/>
                </a:lnTo>
                <a:lnTo>
                  <a:pt x="2162107" y="120412"/>
                </a:lnTo>
                <a:lnTo>
                  <a:pt x="2202423" y="134482"/>
                </a:lnTo>
                <a:lnTo>
                  <a:pt x="2239831" y="149140"/>
                </a:lnTo>
                <a:lnTo>
                  <a:pt x="2305467" y="180103"/>
                </a:lnTo>
                <a:lnTo>
                  <a:pt x="2358102" y="213060"/>
                </a:lnTo>
                <a:lnTo>
                  <a:pt x="2396826" y="247769"/>
                </a:lnTo>
                <a:lnTo>
                  <a:pt x="2420729" y="283990"/>
                </a:lnTo>
                <a:lnTo>
                  <a:pt x="2428899" y="321481"/>
                </a:lnTo>
                <a:lnTo>
                  <a:pt x="2426837" y="340369"/>
                </a:lnTo>
                <a:lnTo>
                  <a:pt x="2410687" y="377253"/>
                </a:lnTo>
                <a:lnTo>
                  <a:pt x="2379260" y="412745"/>
                </a:lnTo>
                <a:lnTo>
                  <a:pt x="2333466" y="446606"/>
                </a:lnTo>
                <a:lnTo>
                  <a:pt x="2274217" y="478594"/>
                </a:lnTo>
                <a:lnTo>
                  <a:pt x="2202423" y="508467"/>
                </a:lnTo>
                <a:lnTo>
                  <a:pt x="2162107" y="522536"/>
                </a:lnTo>
                <a:lnTo>
                  <a:pt x="2118996" y="535985"/>
                </a:lnTo>
                <a:lnTo>
                  <a:pt x="2073204" y="548785"/>
                </a:lnTo>
                <a:lnTo>
                  <a:pt x="2024845" y="560906"/>
                </a:lnTo>
                <a:lnTo>
                  <a:pt x="1974034" y="572317"/>
                </a:lnTo>
                <a:lnTo>
                  <a:pt x="1920883" y="582989"/>
                </a:lnTo>
                <a:lnTo>
                  <a:pt x="1865507" y="592891"/>
                </a:lnTo>
                <a:lnTo>
                  <a:pt x="1808019" y="601993"/>
                </a:lnTo>
                <a:lnTo>
                  <a:pt x="1748534" y="610265"/>
                </a:lnTo>
                <a:lnTo>
                  <a:pt x="1687165" y="617676"/>
                </a:lnTo>
                <a:lnTo>
                  <a:pt x="1624026" y="624198"/>
                </a:lnTo>
                <a:lnTo>
                  <a:pt x="1559231" y="629798"/>
                </a:lnTo>
                <a:lnTo>
                  <a:pt x="1492894" y="634448"/>
                </a:lnTo>
                <a:lnTo>
                  <a:pt x="1425129" y="638117"/>
                </a:lnTo>
                <a:lnTo>
                  <a:pt x="1356049" y="640776"/>
                </a:lnTo>
                <a:lnTo>
                  <a:pt x="1285769" y="642393"/>
                </a:lnTo>
                <a:lnTo>
                  <a:pt x="1214402" y="642938"/>
                </a:lnTo>
                <a:lnTo>
                  <a:pt x="1143047" y="642393"/>
                </a:lnTo>
                <a:lnTo>
                  <a:pt x="1072778" y="640776"/>
                </a:lnTo>
                <a:lnTo>
                  <a:pt x="1003708" y="638117"/>
                </a:lnTo>
                <a:lnTo>
                  <a:pt x="935952" y="634448"/>
                </a:lnTo>
                <a:lnTo>
                  <a:pt x="869623" y="629798"/>
                </a:lnTo>
                <a:lnTo>
                  <a:pt x="804836" y="624198"/>
                </a:lnTo>
                <a:lnTo>
                  <a:pt x="741704" y="617676"/>
                </a:lnTo>
                <a:lnTo>
                  <a:pt x="680341" y="610265"/>
                </a:lnTo>
                <a:lnTo>
                  <a:pt x="620861" y="601993"/>
                </a:lnTo>
                <a:lnTo>
                  <a:pt x="563377" y="592891"/>
                </a:lnTo>
                <a:lnTo>
                  <a:pt x="508005" y="582989"/>
                </a:lnTo>
                <a:lnTo>
                  <a:pt x="454857" y="572317"/>
                </a:lnTo>
                <a:lnTo>
                  <a:pt x="404048" y="560906"/>
                </a:lnTo>
                <a:lnTo>
                  <a:pt x="355692" y="548785"/>
                </a:lnTo>
                <a:lnTo>
                  <a:pt x="309901" y="535985"/>
                </a:lnTo>
                <a:lnTo>
                  <a:pt x="266792" y="522536"/>
                </a:lnTo>
                <a:lnTo>
                  <a:pt x="226476" y="508467"/>
                </a:lnTo>
                <a:lnTo>
                  <a:pt x="189069" y="493810"/>
                </a:lnTo>
                <a:lnTo>
                  <a:pt x="123434" y="462849"/>
                </a:lnTo>
                <a:lnTo>
                  <a:pt x="70798" y="429895"/>
                </a:lnTo>
                <a:lnTo>
                  <a:pt x="32073" y="395188"/>
                </a:lnTo>
                <a:lnTo>
                  <a:pt x="8170" y="358970"/>
                </a:lnTo>
                <a:lnTo>
                  <a:pt x="0" y="321481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6" name="object 22"/>
          <p:cNvSpPr/>
          <p:nvPr/>
        </p:nvSpPr>
        <p:spPr>
          <a:xfrm>
            <a:off x="1608120" y="4381200"/>
            <a:ext cx="1218960" cy="563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algn="ctr">
              <a:lnSpc>
                <a:spcPct val="100000"/>
              </a:lnSpc>
              <a:spcBef>
                <a:spcPts val="99"/>
              </a:spcBef>
            </a:pPr>
            <a:r>
              <a:rPr b="1" lang="ru-RU" sz="1800" spc="-15" strike="noStrike">
                <a:solidFill>
                  <a:srgbClr val="ffffff"/>
                </a:solidFill>
                <a:latin typeface="Calibri"/>
              </a:rPr>
              <a:t>Податковий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</a:pPr>
            <a:r>
              <a:rPr b="1" lang="ru-RU" sz="1800" spc="4" strike="noStrike">
                <a:solidFill>
                  <a:srgbClr val="ffffff"/>
                </a:solidFill>
                <a:latin typeface="Calibri"/>
              </a:rPr>
              <a:t>облік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object 23"/>
          <p:cNvSpPr/>
          <p:nvPr/>
        </p:nvSpPr>
        <p:spPr>
          <a:xfrm>
            <a:off x="3500280" y="785880"/>
            <a:ext cx="5643360" cy="1303920"/>
          </a:xfrm>
          <a:custGeom>
            <a:avLst/>
            <a:gdLst>
              <a:gd name="textAreaLeft" fmla="*/ 0 w 5643360"/>
              <a:gd name="textAreaRight" fmla="*/ 5643720 w 5643360"/>
              <a:gd name="textAreaTop" fmla="*/ 0 h 1303920"/>
              <a:gd name="textAreaBottom" fmla="*/ 1304280 h 1303920"/>
            </a:gdLst>
            <a:ahLst/>
            <a:rect l="textAreaLeft" t="textAreaTop" r="textAreaRight" b="textAreaBottom"/>
            <a:pathLst>
              <a:path w="5643880" h="1304289">
                <a:moveTo>
                  <a:pt x="5426324" y="0"/>
                </a:moveTo>
                <a:lnTo>
                  <a:pt x="217291" y="0"/>
                </a:lnTo>
                <a:lnTo>
                  <a:pt x="167461" y="5739"/>
                </a:lnTo>
                <a:lnTo>
                  <a:pt x="121722" y="22087"/>
                </a:lnTo>
                <a:lnTo>
                  <a:pt x="81377" y="47738"/>
                </a:lnTo>
                <a:lnTo>
                  <a:pt x="47729" y="81389"/>
                </a:lnTo>
                <a:lnTo>
                  <a:pt x="22081" y="121735"/>
                </a:lnTo>
                <a:lnTo>
                  <a:pt x="5737" y="167471"/>
                </a:lnTo>
                <a:lnTo>
                  <a:pt x="0" y="217291"/>
                </a:lnTo>
                <a:lnTo>
                  <a:pt x="0" y="1086490"/>
                </a:lnTo>
                <a:lnTo>
                  <a:pt x="5737" y="1136310"/>
                </a:lnTo>
                <a:lnTo>
                  <a:pt x="22081" y="1182046"/>
                </a:lnTo>
                <a:lnTo>
                  <a:pt x="47729" y="1222392"/>
                </a:lnTo>
                <a:lnTo>
                  <a:pt x="81377" y="1256043"/>
                </a:lnTo>
                <a:lnTo>
                  <a:pt x="121722" y="1281694"/>
                </a:lnTo>
                <a:lnTo>
                  <a:pt x="167461" y="1298042"/>
                </a:lnTo>
                <a:lnTo>
                  <a:pt x="217291" y="1303782"/>
                </a:lnTo>
                <a:lnTo>
                  <a:pt x="5426324" y="1303782"/>
                </a:lnTo>
                <a:lnTo>
                  <a:pt x="5476144" y="1298042"/>
                </a:lnTo>
                <a:lnTo>
                  <a:pt x="5521880" y="1281694"/>
                </a:lnTo>
                <a:lnTo>
                  <a:pt x="5562226" y="1256043"/>
                </a:lnTo>
                <a:lnTo>
                  <a:pt x="5595877" y="1222392"/>
                </a:lnTo>
                <a:lnTo>
                  <a:pt x="5621528" y="1182046"/>
                </a:lnTo>
                <a:lnTo>
                  <a:pt x="5637876" y="1136310"/>
                </a:lnTo>
                <a:lnTo>
                  <a:pt x="5643616" y="1086490"/>
                </a:lnTo>
                <a:lnTo>
                  <a:pt x="5643616" y="217291"/>
                </a:lnTo>
                <a:lnTo>
                  <a:pt x="5637876" y="167471"/>
                </a:lnTo>
                <a:lnTo>
                  <a:pt x="5621528" y="121735"/>
                </a:lnTo>
                <a:lnTo>
                  <a:pt x="5595877" y="81389"/>
                </a:lnTo>
                <a:lnTo>
                  <a:pt x="5562226" y="47738"/>
                </a:lnTo>
                <a:lnTo>
                  <a:pt x="5521880" y="22087"/>
                </a:lnTo>
                <a:lnTo>
                  <a:pt x="5476144" y="5739"/>
                </a:lnTo>
                <a:lnTo>
                  <a:pt x="5426324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8" name="object 24"/>
          <p:cNvSpPr/>
          <p:nvPr/>
        </p:nvSpPr>
        <p:spPr>
          <a:xfrm>
            <a:off x="3500280" y="785880"/>
            <a:ext cx="5643360" cy="1303920"/>
          </a:xfrm>
          <a:custGeom>
            <a:avLst/>
            <a:gdLst>
              <a:gd name="textAreaLeft" fmla="*/ 0 w 5643360"/>
              <a:gd name="textAreaRight" fmla="*/ 5643720 w 5643360"/>
              <a:gd name="textAreaTop" fmla="*/ 0 h 1303920"/>
              <a:gd name="textAreaBottom" fmla="*/ 1304280 h 1303920"/>
            </a:gdLst>
            <a:ahLst/>
            <a:rect l="textAreaLeft" t="textAreaTop" r="textAreaRight" b="textAreaBottom"/>
            <a:pathLst>
              <a:path w="5643880" h="1304289">
                <a:moveTo>
                  <a:pt x="0" y="217291"/>
                </a:moveTo>
                <a:lnTo>
                  <a:pt x="5737" y="167471"/>
                </a:lnTo>
                <a:lnTo>
                  <a:pt x="22081" y="121735"/>
                </a:lnTo>
                <a:lnTo>
                  <a:pt x="47729" y="81389"/>
                </a:lnTo>
                <a:lnTo>
                  <a:pt x="81377" y="47738"/>
                </a:lnTo>
                <a:lnTo>
                  <a:pt x="121722" y="22087"/>
                </a:lnTo>
                <a:lnTo>
                  <a:pt x="167461" y="5739"/>
                </a:lnTo>
                <a:lnTo>
                  <a:pt x="217291" y="0"/>
                </a:lnTo>
                <a:lnTo>
                  <a:pt x="5426323" y="0"/>
                </a:lnTo>
                <a:lnTo>
                  <a:pt x="5476144" y="5739"/>
                </a:lnTo>
                <a:lnTo>
                  <a:pt x="5521880" y="22087"/>
                </a:lnTo>
                <a:lnTo>
                  <a:pt x="5562225" y="47738"/>
                </a:lnTo>
                <a:lnTo>
                  <a:pt x="5595876" y="81389"/>
                </a:lnTo>
                <a:lnTo>
                  <a:pt x="5621528" y="121735"/>
                </a:lnTo>
                <a:lnTo>
                  <a:pt x="5637876" y="167471"/>
                </a:lnTo>
                <a:lnTo>
                  <a:pt x="5643615" y="217291"/>
                </a:lnTo>
                <a:lnTo>
                  <a:pt x="5643615" y="1086490"/>
                </a:lnTo>
                <a:lnTo>
                  <a:pt x="5637876" y="1136310"/>
                </a:lnTo>
                <a:lnTo>
                  <a:pt x="5621528" y="1182046"/>
                </a:lnTo>
                <a:lnTo>
                  <a:pt x="5595876" y="1222392"/>
                </a:lnTo>
                <a:lnTo>
                  <a:pt x="5562225" y="1256043"/>
                </a:lnTo>
                <a:lnTo>
                  <a:pt x="5521880" y="1281694"/>
                </a:lnTo>
                <a:lnTo>
                  <a:pt x="5476144" y="1298042"/>
                </a:lnTo>
                <a:lnTo>
                  <a:pt x="5426323" y="1303781"/>
                </a:lnTo>
                <a:lnTo>
                  <a:pt x="217291" y="1303781"/>
                </a:lnTo>
                <a:lnTo>
                  <a:pt x="167461" y="1298042"/>
                </a:lnTo>
                <a:lnTo>
                  <a:pt x="121722" y="1281694"/>
                </a:lnTo>
                <a:lnTo>
                  <a:pt x="81377" y="1256043"/>
                </a:lnTo>
                <a:lnTo>
                  <a:pt x="47729" y="1222392"/>
                </a:lnTo>
                <a:lnTo>
                  <a:pt x="22081" y="1182046"/>
                </a:lnTo>
                <a:lnTo>
                  <a:pt x="5737" y="1136310"/>
                </a:lnTo>
                <a:lnTo>
                  <a:pt x="0" y="1086490"/>
                </a:lnTo>
                <a:lnTo>
                  <a:pt x="0" y="217291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object 25"/>
          <p:cNvSpPr/>
          <p:nvPr/>
        </p:nvSpPr>
        <p:spPr>
          <a:xfrm>
            <a:off x="3704040" y="752040"/>
            <a:ext cx="5249160" cy="27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5840" bIns="0" anchor="t">
            <a:spAutoFit/>
          </a:bodyPr>
          <a:p>
            <a:pPr marL="12600">
              <a:lnSpc>
                <a:spcPct val="100000"/>
              </a:lnSpc>
              <a:spcBef>
                <a:spcPts val="125"/>
              </a:spcBef>
            </a:pP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містить</a:t>
            </a:r>
            <a:r>
              <a:rPr b="0" lang="ru-RU" sz="1700" spc="-75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інформацію</a:t>
            </a:r>
            <a:r>
              <a:rPr b="0" lang="ru-RU" sz="1700" spc="-55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-7" strike="noStrike">
                <a:solidFill>
                  <a:srgbClr val="ffff00"/>
                </a:solidFill>
                <a:latin typeface="Calibri"/>
              </a:rPr>
              <a:t>результати</a:t>
            </a:r>
            <a:r>
              <a:rPr b="0" lang="ru-RU" sz="1700" spc="-41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господарської</a:t>
            </a:r>
            <a:r>
              <a:rPr b="0" lang="ru-RU" sz="1700" spc="-182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діяльності</a:t>
            </a:r>
            <a:endParaRPr b="0" lang="uk-UA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object 26"/>
          <p:cNvSpPr/>
          <p:nvPr/>
        </p:nvSpPr>
        <p:spPr>
          <a:xfrm>
            <a:off x="3500280" y="2143080"/>
            <a:ext cx="5643360" cy="2000520"/>
          </a:xfrm>
          <a:custGeom>
            <a:avLst/>
            <a:gdLst>
              <a:gd name="textAreaLeft" fmla="*/ 0 w 5643360"/>
              <a:gd name="textAreaRight" fmla="*/ 5643720 w 5643360"/>
              <a:gd name="textAreaTop" fmla="*/ 0 h 2000520"/>
              <a:gd name="textAreaBottom" fmla="*/ 2000880 h 2000520"/>
            </a:gdLst>
            <a:ahLst/>
            <a:rect l="textAreaLeft" t="textAreaTop" r="textAreaRight" b="textAreaBottom"/>
            <a:pathLst>
              <a:path w="5643880" h="2000885">
                <a:moveTo>
                  <a:pt x="5310256" y="0"/>
                </a:moveTo>
                <a:lnTo>
                  <a:pt x="333481" y="0"/>
                </a:lnTo>
                <a:lnTo>
                  <a:pt x="284212" y="3613"/>
                </a:lnTo>
                <a:lnTo>
                  <a:pt x="237184" y="14111"/>
                </a:lnTo>
                <a:lnTo>
                  <a:pt x="192914" y="30978"/>
                </a:lnTo>
                <a:lnTo>
                  <a:pt x="151918" y="53699"/>
                </a:lnTo>
                <a:lnTo>
                  <a:pt x="114712" y="81759"/>
                </a:lnTo>
                <a:lnTo>
                  <a:pt x="81813" y="114641"/>
                </a:lnTo>
                <a:lnTo>
                  <a:pt x="53737" y="151832"/>
                </a:lnTo>
                <a:lnTo>
                  <a:pt x="31002" y="192816"/>
                </a:lnTo>
                <a:lnTo>
                  <a:pt x="14123" y="237078"/>
                </a:lnTo>
                <a:lnTo>
                  <a:pt x="3616" y="284103"/>
                </a:lnTo>
                <a:lnTo>
                  <a:pt x="0" y="333375"/>
                </a:lnTo>
                <a:lnTo>
                  <a:pt x="0" y="1666875"/>
                </a:lnTo>
                <a:lnTo>
                  <a:pt x="3616" y="1716141"/>
                </a:lnTo>
                <a:lnTo>
                  <a:pt x="14123" y="1763163"/>
                </a:lnTo>
                <a:lnTo>
                  <a:pt x="31002" y="1807424"/>
                </a:lnTo>
                <a:lnTo>
                  <a:pt x="53737" y="1848410"/>
                </a:lnTo>
                <a:lnTo>
                  <a:pt x="81813" y="1885603"/>
                </a:lnTo>
                <a:lnTo>
                  <a:pt x="114712" y="1918489"/>
                </a:lnTo>
                <a:lnTo>
                  <a:pt x="151918" y="1946552"/>
                </a:lnTo>
                <a:lnTo>
                  <a:pt x="192914" y="1969277"/>
                </a:lnTo>
                <a:lnTo>
                  <a:pt x="237184" y="1986147"/>
                </a:lnTo>
                <a:lnTo>
                  <a:pt x="284212" y="1996647"/>
                </a:lnTo>
                <a:lnTo>
                  <a:pt x="333481" y="2000262"/>
                </a:lnTo>
                <a:lnTo>
                  <a:pt x="5310256" y="2000262"/>
                </a:lnTo>
                <a:lnTo>
                  <a:pt x="5359522" y="1996647"/>
                </a:lnTo>
                <a:lnTo>
                  <a:pt x="5406542" y="1986147"/>
                </a:lnTo>
                <a:lnTo>
                  <a:pt x="5450801" y="1969277"/>
                </a:lnTo>
                <a:lnTo>
                  <a:pt x="5491783" y="1946552"/>
                </a:lnTo>
                <a:lnTo>
                  <a:pt x="5528972" y="1918489"/>
                </a:lnTo>
                <a:lnTo>
                  <a:pt x="5561855" y="1885603"/>
                </a:lnTo>
                <a:lnTo>
                  <a:pt x="5589914" y="1848410"/>
                </a:lnTo>
                <a:lnTo>
                  <a:pt x="5612635" y="1807424"/>
                </a:lnTo>
                <a:lnTo>
                  <a:pt x="5629503" y="1763163"/>
                </a:lnTo>
                <a:lnTo>
                  <a:pt x="5640001" y="1716141"/>
                </a:lnTo>
                <a:lnTo>
                  <a:pt x="5643616" y="1666875"/>
                </a:lnTo>
                <a:lnTo>
                  <a:pt x="5643616" y="333375"/>
                </a:lnTo>
                <a:lnTo>
                  <a:pt x="5640001" y="284103"/>
                </a:lnTo>
                <a:lnTo>
                  <a:pt x="5629503" y="237078"/>
                </a:lnTo>
                <a:lnTo>
                  <a:pt x="5612635" y="192816"/>
                </a:lnTo>
                <a:lnTo>
                  <a:pt x="5589914" y="151832"/>
                </a:lnTo>
                <a:lnTo>
                  <a:pt x="5561855" y="114641"/>
                </a:lnTo>
                <a:lnTo>
                  <a:pt x="5528972" y="81759"/>
                </a:lnTo>
                <a:lnTo>
                  <a:pt x="5491783" y="53699"/>
                </a:lnTo>
                <a:lnTo>
                  <a:pt x="5450801" y="30978"/>
                </a:lnTo>
                <a:lnTo>
                  <a:pt x="5406542" y="14111"/>
                </a:lnTo>
                <a:lnTo>
                  <a:pt x="5359522" y="3613"/>
                </a:lnTo>
                <a:lnTo>
                  <a:pt x="5310256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object 27"/>
          <p:cNvSpPr/>
          <p:nvPr/>
        </p:nvSpPr>
        <p:spPr>
          <a:xfrm>
            <a:off x="3500280" y="2143080"/>
            <a:ext cx="5643360" cy="2000520"/>
          </a:xfrm>
          <a:custGeom>
            <a:avLst/>
            <a:gdLst>
              <a:gd name="textAreaLeft" fmla="*/ 0 w 5643360"/>
              <a:gd name="textAreaRight" fmla="*/ 5643720 w 5643360"/>
              <a:gd name="textAreaTop" fmla="*/ 0 h 2000520"/>
              <a:gd name="textAreaBottom" fmla="*/ 2000880 h 2000520"/>
            </a:gdLst>
            <a:ahLst/>
            <a:rect l="textAreaLeft" t="textAreaTop" r="textAreaRight" b="textAreaBottom"/>
            <a:pathLst>
              <a:path w="5643880" h="2000885">
                <a:moveTo>
                  <a:pt x="0" y="333374"/>
                </a:moveTo>
                <a:lnTo>
                  <a:pt x="3616" y="284103"/>
                </a:lnTo>
                <a:lnTo>
                  <a:pt x="14123" y="237078"/>
                </a:lnTo>
                <a:lnTo>
                  <a:pt x="31002" y="192816"/>
                </a:lnTo>
                <a:lnTo>
                  <a:pt x="53737" y="151832"/>
                </a:lnTo>
                <a:lnTo>
                  <a:pt x="81813" y="114641"/>
                </a:lnTo>
                <a:lnTo>
                  <a:pt x="114712" y="81759"/>
                </a:lnTo>
                <a:lnTo>
                  <a:pt x="151918" y="53699"/>
                </a:lnTo>
                <a:lnTo>
                  <a:pt x="192914" y="30978"/>
                </a:lnTo>
                <a:lnTo>
                  <a:pt x="237184" y="14111"/>
                </a:lnTo>
                <a:lnTo>
                  <a:pt x="284212" y="3613"/>
                </a:lnTo>
                <a:lnTo>
                  <a:pt x="333481" y="0"/>
                </a:lnTo>
                <a:lnTo>
                  <a:pt x="5310255" y="0"/>
                </a:lnTo>
                <a:lnTo>
                  <a:pt x="5359521" y="3613"/>
                </a:lnTo>
                <a:lnTo>
                  <a:pt x="5406542" y="14111"/>
                </a:lnTo>
                <a:lnTo>
                  <a:pt x="5450800" y="30978"/>
                </a:lnTo>
                <a:lnTo>
                  <a:pt x="5491782" y="53699"/>
                </a:lnTo>
                <a:lnTo>
                  <a:pt x="5528972" y="81759"/>
                </a:lnTo>
                <a:lnTo>
                  <a:pt x="5561855" y="114641"/>
                </a:lnTo>
                <a:lnTo>
                  <a:pt x="5589914" y="151832"/>
                </a:lnTo>
                <a:lnTo>
                  <a:pt x="5612635" y="192816"/>
                </a:lnTo>
                <a:lnTo>
                  <a:pt x="5629503" y="237078"/>
                </a:lnTo>
                <a:lnTo>
                  <a:pt x="5640001" y="284103"/>
                </a:lnTo>
                <a:lnTo>
                  <a:pt x="5643615" y="333374"/>
                </a:lnTo>
                <a:lnTo>
                  <a:pt x="5643615" y="1666874"/>
                </a:lnTo>
                <a:lnTo>
                  <a:pt x="5640001" y="1716141"/>
                </a:lnTo>
                <a:lnTo>
                  <a:pt x="5629503" y="1763163"/>
                </a:lnTo>
                <a:lnTo>
                  <a:pt x="5612635" y="1807424"/>
                </a:lnTo>
                <a:lnTo>
                  <a:pt x="5589914" y="1848409"/>
                </a:lnTo>
                <a:lnTo>
                  <a:pt x="5561855" y="1885603"/>
                </a:lnTo>
                <a:lnTo>
                  <a:pt x="5528972" y="1918489"/>
                </a:lnTo>
                <a:lnTo>
                  <a:pt x="5491782" y="1946552"/>
                </a:lnTo>
                <a:lnTo>
                  <a:pt x="5450800" y="1969277"/>
                </a:lnTo>
                <a:lnTo>
                  <a:pt x="5406542" y="1986147"/>
                </a:lnTo>
                <a:lnTo>
                  <a:pt x="5359521" y="1996647"/>
                </a:lnTo>
                <a:lnTo>
                  <a:pt x="5310255" y="2000262"/>
                </a:lnTo>
                <a:lnTo>
                  <a:pt x="333481" y="2000262"/>
                </a:lnTo>
                <a:lnTo>
                  <a:pt x="284212" y="1996647"/>
                </a:lnTo>
                <a:lnTo>
                  <a:pt x="237184" y="1986147"/>
                </a:lnTo>
                <a:lnTo>
                  <a:pt x="192914" y="1969277"/>
                </a:lnTo>
                <a:lnTo>
                  <a:pt x="151918" y="1946552"/>
                </a:lnTo>
                <a:lnTo>
                  <a:pt x="114712" y="1918489"/>
                </a:lnTo>
                <a:lnTo>
                  <a:pt x="81813" y="1885603"/>
                </a:lnTo>
                <a:lnTo>
                  <a:pt x="53737" y="1848409"/>
                </a:lnTo>
                <a:lnTo>
                  <a:pt x="31002" y="1807424"/>
                </a:lnTo>
                <a:lnTo>
                  <a:pt x="14123" y="1763163"/>
                </a:lnTo>
                <a:lnTo>
                  <a:pt x="3616" y="1716141"/>
                </a:lnTo>
                <a:lnTo>
                  <a:pt x="0" y="1666874"/>
                </a:lnTo>
                <a:lnTo>
                  <a:pt x="0" y="333374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2" name="object 28"/>
          <p:cNvSpPr/>
          <p:nvPr/>
        </p:nvSpPr>
        <p:spPr>
          <a:xfrm>
            <a:off x="3646800" y="1009440"/>
            <a:ext cx="5376240" cy="1341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5120" bIns="0" anchor="t">
            <a:spAutoFit/>
          </a:bodyPr>
          <a:p>
            <a:pPr marL="12240" indent="-3960" algn="ctr">
              <a:lnSpc>
                <a:spcPct val="100000"/>
              </a:lnSpc>
              <a:spcBef>
                <a:spcPts val="119"/>
              </a:spcBef>
              <a:tabLst>
                <a:tab algn="l" pos="0"/>
              </a:tabLst>
            </a:pP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підприємства в цілому </a:t>
            </a:r>
            <a:r>
              <a:rPr b="0" lang="ru-RU" sz="1700" spc="18" strike="noStrike">
                <a:solidFill>
                  <a:srgbClr val="ffff00"/>
                </a:solidFill>
                <a:latin typeface="Calibri"/>
              </a:rPr>
              <a:t>для 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зовнішніх і 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внутрішніх  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користувачів.</a:t>
            </a:r>
            <a:r>
              <a:rPr b="0" lang="ru-RU" sz="1700" spc="-145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Його</a:t>
            </a:r>
            <a:r>
              <a:rPr b="0" lang="ru-RU" sz="1700" spc="-12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характеризує</a:t>
            </a:r>
            <a:r>
              <a:rPr b="0" lang="ru-RU" sz="1700" spc="-177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обов’язковість</a:t>
            </a:r>
            <a:r>
              <a:rPr b="0" lang="ru-RU" sz="1700" spc="-151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ведення,  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сувора </a:t>
            </a:r>
            <a:r>
              <a:rPr b="0" lang="ru-RU" sz="1700" spc="-7" strike="noStrike">
                <a:solidFill>
                  <a:srgbClr val="ffff00"/>
                </a:solidFill>
                <a:latin typeface="Calibri"/>
              </a:rPr>
              <a:t>регламентація 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зі 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сторони держави,</a:t>
            </a:r>
            <a:r>
              <a:rPr b="0" lang="ru-RU" sz="1700" spc="-287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реєструє 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факти  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-26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господарські</a:t>
            </a:r>
            <a:r>
              <a:rPr b="0" lang="ru-RU" sz="1700" spc="-185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-7" strike="noStrike">
                <a:solidFill>
                  <a:srgbClr val="ffff00"/>
                </a:solidFill>
                <a:latin typeface="Calibri"/>
              </a:rPr>
              <a:t>операції</a:t>
            </a:r>
            <a:r>
              <a:rPr b="0" lang="ru-RU" sz="1700" spc="43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які</a:t>
            </a:r>
            <a:r>
              <a:rPr b="0" lang="ru-RU" sz="1700" spc="-106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вже</a:t>
            </a:r>
            <a:r>
              <a:rPr b="0" lang="ru-RU" sz="1700" spc="-41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-12" strike="noStrike">
                <a:solidFill>
                  <a:srgbClr val="ffff00"/>
                </a:solidFill>
                <a:latin typeface="Calibri"/>
              </a:rPr>
              <a:t>відбулися</a:t>
            </a:r>
            <a:r>
              <a:rPr b="0" lang="ru-RU" sz="1800" spc="-12" strike="noStrike">
                <a:solidFill>
                  <a:srgbClr val="ffff00"/>
                </a:solidFill>
                <a:latin typeface="Calibri"/>
              </a:rPr>
              <a:t>.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25"/>
              </a:spcBef>
              <a:tabLst>
                <a:tab algn="l" pos="0"/>
              </a:tabLst>
            </a:pPr>
            <a:r>
              <a:rPr b="0" lang="ru-RU" sz="1700" spc="-7" strike="noStrike">
                <a:solidFill>
                  <a:srgbClr val="ffff00"/>
                </a:solidFill>
                <a:latin typeface="Calibri"/>
              </a:rPr>
              <a:t>це оперативний, 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внутрішній 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облік, 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який 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здійснюють</a:t>
            </a:r>
            <a:r>
              <a:rPr b="0" lang="ru-RU" sz="1700" spc="222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18" strike="noStrike">
                <a:solidFill>
                  <a:srgbClr val="ffff00"/>
                </a:solidFill>
                <a:latin typeface="Calibri"/>
              </a:rPr>
              <a:t>для</a:t>
            </a:r>
            <a:endParaRPr b="0" lang="uk-UA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object 29"/>
          <p:cNvSpPr/>
          <p:nvPr/>
        </p:nvSpPr>
        <p:spPr>
          <a:xfrm>
            <a:off x="3680640" y="2336760"/>
            <a:ext cx="5306400" cy="27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5840" bIns="0" anchor="t">
            <a:spAutoFit/>
          </a:bodyPr>
          <a:p>
            <a:pPr marL="12600">
              <a:lnSpc>
                <a:spcPct val="100000"/>
              </a:lnSpc>
              <a:spcBef>
                <a:spcPts val="125"/>
              </a:spcBef>
              <a:tabLst>
                <a:tab algn="l" pos="1184760"/>
                <a:tab algn="l" pos="1414080"/>
                <a:tab algn="l" pos="2376720"/>
                <a:tab algn="l" pos="3549600"/>
                <a:tab algn="l" pos="4951080"/>
              </a:tabLst>
            </a:pP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п</a:t>
            </a:r>
            <a:r>
              <a:rPr b="0" lang="ru-RU" sz="1700" spc="-12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д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гот</a:t>
            </a:r>
            <a:r>
              <a:rPr b="0" lang="ru-RU" sz="1700" spc="-75" strike="noStrike">
                <a:solidFill>
                  <a:srgbClr val="ffff00"/>
                </a:solidFill>
                <a:latin typeface="Calibri"/>
              </a:rPr>
              <a:t>о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в</a:t>
            </a:r>
            <a:r>
              <a:rPr b="0" lang="ru-RU" sz="1700" spc="29" strike="noStrike">
                <a:solidFill>
                  <a:srgbClr val="ffff00"/>
                </a:solidFill>
                <a:latin typeface="Calibri"/>
              </a:rPr>
              <a:t>к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и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п</a:t>
            </a:r>
            <a:r>
              <a:rPr b="0" lang="ru-RU" sz="1700" spc="-75" strike="noStrike">
                <a:solidFill>
                  <a:srgbClr val="ffff00"/>
                </a:solidFill>
                <a:latin typeface="Calibri"/>
              </a:rPr>
              <a:t>о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д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а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нн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я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інф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о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р</a:t>
            </a:r>
            <a:r>
              <a:rPr b="0" lang="ru-RU" sz="1700" spc="38" strike="noStrike">
                <a:solidFill>
                  <a:srgbClr val="ffff00"/>
                </a:solidFill>
                <a:latin typeface="Calibri"/>
              </a:rPr>
              <a:t>м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а</a:t>
            </a:r>
            <a:r>
              <a:rPr b="0" lang="ru-RU" sz="1700" spc="-26" strike="noStrike">
                <a:solidFill>
                  <a:srgbClr val="ffff00"/>
                </a:solidFill>
                <a:latin typeface="Calibri"/>
              </a:rPr>
              <a:t>ц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ї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43" strike="noStrike">
                <a:solidFill>
                  <a:srgbClr val="ffff00"/>
                </a:solidFill>
                <a:latin typeface="Calibri"/>
              </a:rPr>
              <a:t>м</a:t>
            </a:r>
            <a:r>
              <a:rPr b="0" lang="ru-RU" sz="1700" spc="-26" strike="noStrike">
                <a:solidFill>
                  <a:srgbClr val="ffff00"/>
                </a:solidFill>
                <a:latin typeface="Calibri"/>
              </a:rPr>
              <a:t>е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н</a:t>
            </a:r>
            <a:r>
              <a:rPr b="0" lang="ru-RU" sz="1700" spc="-26" strike="noStrike">
                <a:solidFill>
                  <a:srgbClr val="ffff00"/>
                </a:solidFill>
                <a:latin typeface="Calibri"/>
              </a:rPr>
              <a:t>е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дж</a:t>
            </a:r>
            <a:r>
              <a:rPr b="0" lang="ru-RU" sz="1700" spc="-26" strike="noStrike">
                <a:solidFill>
                  <a:srgbClr val="ffff00"/>
                </a:solidFill>
                <a:latin typeface="Calibri"/>
              </a:rPr>
              <a:t>е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ра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м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дл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я</a:t>
            </a:r>
            <a:endParaRPr b="0" lang="uk-UA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object 30"/>
          <p:cNvSpPr/>
          <p:nvPr/>
        </p:nvSpPr>
        <p:spPr>
          <a:xfrm>
            <a:off x="3680640" y="2603880"/>
            <a:ext cx="5308920" cy="79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25560" bIns="0" anchor="t">
            <a:spAutoFit/>
          </a:bodyPr>
          <a:p>
            <a:pPr marL="12600">
              <a:lnSpc>
                <a:spcPts val="2030"/>
              </a:lnSpc>
              <a:spcBef>
                <a:spcPts val="201"/>
              </a:spcBef>
              <a:tabLst>
                <a:tab algn="l" pos="737280"/>
                <a:tab algn="l" pos="1900440"/>
                <a:tab algn="l" pos="2319480"/>
                <a:tab algn="l" pos="2500560"/>
                <a:tab algn="l" pos="3511440"/>
                <a:tab algn="l" pos="4359960"/>
                <a:tab algn="l" pos="4770000"/>
              </a:tabLst>
            </a:pP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планування, </a:t>
            </a:r>
            <a:r>
              <a:rPr b="0" lang="ru-RU" sz="1700" spc="233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-12" strike="noStrike">
                <a:solidFill>
                  <a:srgbClr val="ffff00"/>
                </a:solidFill>
                <a:latin typeface="Calibri"/>
              </a:rPr>
              <a:t>контролю</a:t>
            </a:r>
            <a:r>
              <a:rPr b="0" lang="ru-RU" sz="1700" spc="-12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прийняття </a:t>
            </a:r>
            <a:r>
              <a:rPr b="0" lang="ru-RU" sz="1700" spc="239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рішень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на різних  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р</a:t>
            </a:r>
            <a:r>
              <a:rPr b="0" lang="ru-RU" sz="1700" spc="-21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в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н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я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х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-21" strike="noStrike">
                <a:solidFill>
                  <a:srgbClr val="ffff00"/>
                </a:solidFill>
                <a:latin typeface="Calibri"/>
              </a:rPr>
              <a:t>у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пра</a:t>
            </a:r>
            <a:r>
              <a:rPr b="0" lang="ru-RU" sz="1700" spc="-72" strike="noStrike">
                <a:solidFill>
                  <a:srgbClr val="ffff00"/>
                </a:solidFill>
                <a:latin typeface="Calibri"/>
              </a:rPr>
              <a:t>в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л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інн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я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п</a:t>
            </a:r>
            <a:r>
              <a:rPr b="0" lang="ru-RU" sz="1700" spc="-12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д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пр</a:t>
            </a:r>
            <a:r>
              <a:rPr b="0" lang="ru-RU" sz="1700" spc="-26" strike="noStrike">
                <a:solidFill>
                  <a:srgbClr val="ffff00"/>
                </a:solidFill>
                <a:latin typeface="Calibri"/>
              </a:rPr>
              <a:t>и</a:t>
            </a:r>
            <a:r>
              <a:rPr b="0" lang="ru-RU" sz="1700" spc="-7" strike="noStrike">
                <a:solidFill>
                  <a:srgbClr val="ffff00"/>
                </a:solidFill>
                <a:latin typeface="Calibri"/>
              </a:rPr>
              <a:t>є</a:t>
            </a:r>
            <a:r>
              <a:rPr b="0" lang="ru-RU" sz="1700" spc="-32" strike="noStrike">
                <a:solidFill>
                  <a:srgbClr val="ffff00"/>
                </a:solidFill>
                <a:latin typeface="Calibri"/>
              </a:rPr>
              <a:t>м</a:t>
            </a:r>
            <a:r>
              <a:rPr b="0" lang="ru-RU" sz="1700" spc="29" strike="noStrike">
                <a:solidFill>
                  <a:srgbClr val="ffff00"/>
                </a:solidFill>
                <a:latin typeface="Calibri"/>
              </a:rPr>
              <a:t>с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т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в</a:t>
            </a:r>
            <a:r>
              <a:rPr b="0" lang="ru-RU" sz="1700" spc="-75" strike="noStrike">
                <a:solidFill>
                  <a:srgbClr val="ffff00"/>
                </a:solidFill>
                <a:latin typeface="Calibri"/>
              </a:rPr>
              <a:t>о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м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.</a:t>
            </a:r>
            <a:r>
              <a:rPr b="0" lang="ru-RU" sz="1700" spc="-1" strike="noStrike">
                <a:solidFill>
                  <a:srgbClr val="ffff00"/>
                </a:solidFill>
                <a:latin typeface="Times New Roman"/>
              </a:rPr>
              <a:t>	</a:t>
            </a:r>
            <a:r>
              <a:rPr b="0" lang="ru-RU" sz="1700" spc="-7" strike="noStrike">
                <a:solidFill>
                  <a:srgbClr val="ffff00"/>
                </a:solidFill>
                <a:latin typeface="Calibri"/>
              </a:rPr>
              <a:t>О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р</a:t>
            </a:r>
            <a:r>
              <a:rPr b="0" lang="ru-RU" sz="1700" spc="-72" strike="noStrike">
                <a:solidFill>
                  <a:srgbClr val="ffff00"/>
                </a:solidFill>
                <a:latin typeface="Calibri"/>
              </a:rPr>
              <a:t>г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а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ні</a:t>
            </a:r>
            <a:r>
              <a:rPr b="0" lang="ru-RU" sz="1700" spc="29" strike="noStrike">
                <a:solidFill>
                  <a:srgbClr val="ffff00"/>
                </a:solidFill>
                <a:latin typeface="Calibri"/>
              </a:rPr>
              <a:t>з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а</a:t>
            </a:r>
            <a:r>
              <a:rPr b="0" lang="ru-RU" sz="1700" spc="-26" strike="noStrike">
                <a:solidFill>
                  <a:srgbClr val="ffff00"/>
                </a:solidFill>
                <a:latin typeface="Calibri"/>
              </a:rPr>
              <a:t>ц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ю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-26" strike="noStrike">
                <a:solidFill>
                  <a:srgbClr val="ffff00"/>
                </a:solidFill>
                <a:latin typeface="Calibri"/>
              </a:rPr>
              <a:t>ц</a:t>
            </a:r>
            <a:r>
              <a:rPr b="0" lang="ru-RU" sz="1700" spc="18" strike="noStrike">
                <a:solidFill>
                  <a:srgbClr val="ffff00"/>
                </a:solidFill>
                <a:latin typeface="Calibri"/>
              </a:rPr>
              <a:t>ь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о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го</a:t>
            </a:r>
            <a:endParaRPr b="0" lang="uk-UA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object 31"/>
          <p:cNvSpPr/>
          <p:nvPr/>
        </p:nvSpPr>
        <p:spPr>
          <a:xfrm>
            <a:off x="3680280" y="3119040"/>
            <a:ext cx="5307480" cy="27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5840" bIns="0" anchor="t">
            <a:spAutoFit/>
          </a:bodyPr>
          <a:p>
            <a:pPr marL="12600">
              <a:lnSpc>
                <a:spcPct val="100000"/>
              </a:lnSpc>
              <a:spcBef>
                <a:spcPts val="125"/>
              </a:spcBef>
              <a:tabLst>
                <a:tab algn="l" pos="612720"/>
                <a:tab algn="l" pos="1356840"/>
                <a:tab algn="l" pos="1738080"/>
                <a:tab algn="l" pos="3292560"/>
                <a:tab algn="l" pos="4570200"/>
                <a:tab algn="l" pos="5189760"/>
              </a:tabLst>
            </a:pP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в</a:t>
            </a:r>
            <a:r>
              <a:rPr b="0" lang="ru-RU" sz="1700" spc="-26" strike="noStrike">
                <a:solidFill>
                  <a:srgbClr val="ffff00"/>
                </a:solidFill>
                <a:latin typeface="Calibri"/>
              </a:rPr>
              <a:t>и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д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у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о</a:t>
            </a:r>
            <a:r>
              <a:rPr b="0" lang="ru-RU" sz="1700" spc="-12" strike="noStrike">
                <a:solidFill>
                  <a:srgbClr val="ffff00"/>
                </a:solidFill>
                <a:latin typeface="Calibri"/>
              </a:rPr>
              <a:t>б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л</a:t>
            </a:r>
            <a:r>
              <a:rPr b="0" lang="ru-RU" sz="1700" spc="-92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29" strike="noStrike">
                <a:solidFill>
                  <a:srgbClr val="ffff00"/>
                </a:solidFill>
                <a:latin typeface="Calibri"/>
              </a:rPr>
              <a:t>к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у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н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е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р</a:t>
            </a:r>
            <a:r>
              <a:rPr b="0" lang="ru-RU" sz="1700" spc="-32" strike="noStrike">
                <a:solidFill>
                  <a:srgbClr val="ffff00"/>
                </a:solidFill>
                <a:latin typeface="Calibri"/>
              </a:rPr>
              <a:t>е</a:t>
            </a:r>
            <a:r>
              <a:rPr b="0" lang="ru-RU" sz="1700" spc="-72" strike="noStrike">
                <a:solidFill>
                  <a:srgbClr val="ffff00"/>
                </a:solidFill>
                <a:latin typeface="Calibri"/>
              </a:rPr>
              <a:t>г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л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а</a:t>
            </a:r>
            <a:r>
              <a:rPr b="0" lang="ru-RU" sz="1700" spc="43" strike="noStrike">
                <a:solidFill>
                  <a:srgbClr val="ffff00"/>
                </a:solidFill>
                <a:latin typeface="Calibri"/>
              </a:rPr>
              <a:t>м</a:t>
            </a:r>
            <a:r>
              <a:rPr b="0" lang="ru-RU" sz="1700" spc="-26" strike="noStrike">
                <a:solidFill>
                  <a:srgbClr val="ffff00"/>
                </a:solidFill>
                <a:latin typeface="Calibri"/>
              </a:rPr>
              <a:t>е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н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т</a:t>
            </a:r>
            <a:r>
              <a:rPr b="0" lang="ru-RU" sz="1700" spc="-97" strike="noStrike">
                <a:solidFill>
                  <a:srgbClr val="ffff00"/>
                </a:solidFill>
                <a:latin typeface="Calibri"/>
              </a:rPr>
              <a:t>у</a:t>
            </a:r>
            <a:r>
              <a:rPr b="0" lang="ru-RU" sz="1700" spc="38" strike="noStrike">
                <a:solidFill>
                  <a:srgbClr val="ffff00"/>
                </a:solidFill>
                <a:latin typeface="Calibri"/>
              </a:rPr>
              <a:t>ю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т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ь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29" strike="noStrike">
                <a:solidFill>
                  <a:srgbClr val="ffff00"/>
                </a:solidFill>
                <a:latin typeface="Calibri"/>
              </a:rPr>
              <a:t>з</a:t>
            </a:r>
            <a:r>
              <a:rPr b="0" lang="ru-RU" sz="1700" spc="-66" strike="noStrike">
                <a:solidFill>
                  <a:srgbClr val="ffff00"/>
                </a:solidFill>
                <a:latin typeface="Calibri"/>
              </a:rPr>
              <a:t>а</a:t>
            </a:r>
            <a:r>
              <a:rPr b="0" lang="ru-RU" sz="1700" spc="29" strike="noStrike">
                <a:solidFill>
                  <a:srgbClr val="ffff00"/>
                </a:solidFill>
                <a:latin typeface="Calibri"/>
              </a:rPr>
              <a:t>к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о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н</a:t>
            </a:r>
            <a:r>
              <a:rPr b="0" lang="ru-RU" sz="1700" spc="-75" strike="noStrike">
                <a:solidFill>
                  <a:srgbClr val="ffff00"/>
                </a:solidFill>
                <a:latin typeface="Calibri"/>
              </a:rPr>
              <a:t>о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д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ав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ч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-66" strike="noStrike">
                <a:solidFill>
                  <a:srgbClr val="ffff00"/>
                </a:solidFill>
                <a:latin typeface="Calibri"/>
              </a:rPr>
              <a:t>а</a:t>
            </a:r>
            <a:r>
              <a:rPr b="0" lang="ru-RU" sz="1700" spc="29" strike="noStrike">
                <a:solidFill>
                  <a:srgbClr val="ffff00"/>
                </a:solidFill>
                <a:latin typeface="Calibri"/>
              </a:rPr>
              <a:t>к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т</a:t>
            </a:r>
            <a:r>
              <a:rPr b="0" lang="ru-RU" sz="1700" spc="-26" strike="noStrike">
                <a:solidFill>
                  <a:srgbClr val="ffff00"/>
                </a:solidFill>
                <a:latin typeface="Calibri"/>
              </a:rPr>
              <a:t>и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,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а</a:t>
            </a:r>
            <a:endParaRPr b="0" lang="uk-UA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object 32"/>
          <p:cNvSpPr/>
          <p:nvPr/>
        </p:nvSpPr>
        <p:spPr>
          <a:xfrm>
            <a:off x="3680280" y="3376800"/>
            <a:ext cx="5309640" cy="79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25560" bIns="0" anchor="t">
            <a:spAutoFit/>
          </a:bodyPr>
          <a:p>
            <a:pPr marL="12600">
              <a:lnSpc>
                <a:spcPts val="2030"/>
              </a:lnSpc>
              <a:spcBef>
                <a:spcPts val="201"/>
              </a:spcBef>
              <a:tabLst>
                <a:tab algn="l" pos="1108800"/>
                <a:tab algn="l" pos="1709280"/>
                <a:tab algn="l" pos="2625120"/>
                <a:tab algn="l" pos="3129840"/>
                <a:tab algn="l" pos="3969360"/>
                <a:tab algn="l" pos="4503600"/>
                <a:tab algn="l" pos="5018400"/>
              </a:tabLst>
            </a:pPr>
            <a:r>
              <a:rPr b="0" lang="ru-RU" sz="1700" spc="29" strike="noStrike">
                <a:solidFill>
                  <a:srgbClr val="ffff00"/>
                </a:solidFill>
                <a:latin typeface="Calibri"/>
              </a:rPr>
              <a:t>з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д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-26" strike="noStrike">
                <a:solidFill>
                  <a:srgbClr val="ffff00"/>
                </a:solidFill>
                <a:latin typeface="Calibri"/>
              </a:rPr>
              <a:t>й</a:t>
            </a:r>
            <a:r>
              <a:rPr b="0" lang="ru-RU" sz="1700" spc="29" strike="noStrike">
                <a:solidFill>
                  <a:srgbClr val="ffff00"/>
                </a:solidFill>
                <a:latin typeface="Calibri"/>
              </a:rPr>
              <a:t>с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н</a:t>
            </a:r>
            <a:r>
              <a:rPr b="0" lang="ru-RU" sz="1700" spc="38" strike="noStrike">
                <a:solidFill>
                  <a:srgbClr val="ffff00"/>
                </a:solidFill>
                <a:latin typeface="Calibri"/>
              </a:rPr>
              <a:t>ю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є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п</a:t>
            </a:r>
            <a:r>
              <a:rPr b="0" lang="ru-RU" sz="1700" spc="-12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д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пр</a:t>
            </a:r>
            <a:r>
              <a:rPr b="0" lang="ru-RU" sz="1700" spc="-26" strike="noStrike">
                <a:solidFill>
                  <a:srgbClr val="ffff00"/>
                </a:solidFill>
                <a:latin typeface="Calibri"/>
              </a:rPr>
              <a:t>и</a:t>
            </a:r>
            <a:r>
              <a:rPr b="0" lang="ru-RU" sz="1700" spc="-7" strike="noStrike">
                <a:solidFill>
                  <a:srgbClr val="ffff00"/>
                </a:solidFill>
                <a:latin typeface="Calibri"/>
              </a:rPr>
              <a:t>є</a:t>
            </a:r>
            <a:r>
              <a:rPr b="0" lang="ru-RU" sz="1700" spc="-32" strike="noStrike">
                <a:solidFill>
                  <a:srgbClr val="ffff00"/>
                </a:solidFill>
                <a:latin typeface="Calibri"/>
              </a:rPr>
              <a:t>м</a:t>
            </a:r>
            <a:r>
              <a:rPr b="0" lang="ru-RU" sz="1700" spc="29" strike="noStrike">
                <a:solidFill>
                  <a:srgbClr val="ffff00"/>
                </a:solidFill>
                <a:latin typeface="Calibri"/>
              </a:rPr>
              <a:t>с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т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во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29" strike="noStrike">
                <a:solidFill>
                  <a:srgbClr val="ffff00"/>
                </a:solidFill>
                <a:latin typeface="Calibri"/>
              </a:rPr>
              <a:t>с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а</a:t>
            </a:r>
            <a:r>
              <a:rPr b="0" lang="ru-RU" sz="1700" spc="43" strike="noStrike">
                <a:solidFill>
                  <a:srgbClr val="ffff00"/>
                </a:solidFill>
                <a:latin typeface="Calibri"/>
              </a:rPr>
              <a:t>м</a:t>
            </a:r>
            <a:r>
              <a:rPr b="0" lang="ru-RU" sz="1700" spc="-75" strike="noStrike">
                <a:solidFill>
                  <a:srgbClr val="ffff00"/>
                </a:solidFill>
                <a:latin typeface="Calibri"/>
              </a:rPr>
              <a:t>о</a:t>
            </a:r>
            <a:r>
              <a:rPr b="0" lang="ru-RU" sz="1700" spc="29" strike="noStrike">
                <a:solidFill>
                  <a:srgbClr val="ffff00"/>
                </a:solidFill>
                <a:latin typeface="Calibri"/>
              </a:rPr>
              <a:t>с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т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-26" strike="noStrike">
                <a:solidFill>
                  <a:srgbClr val="ffff00"/>
                </a:solidFill>
                <a:latin typeface="Calibri"/>
              </a:rPr>
              <a:t>й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н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о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,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29" strike="noStrike">
                <a:solidFill>
                  <a:srgbClr val="ffff00"/>
                </a:solidFill>
                <a:latin typeface="Calibri"/>
              </a:rPr>
              <a:t>з</a:t>
            </a:r>
            <a:r>
              <a:rPr b="0" lang="ru-RU" sz="1700" spc="-66" strike="noStrike">
                <a:solidFill>
                  <a:srgbClr val="ffff00"/>
                </a:solidFill>
                <a:latin typeface="Calibri"/>
              </a:rPr>
              <a:t>а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л</a:t>
            </a:r>
            <a:r>
              <a:rPr b="0" lang="ru-RU" sz="1700" spc="-26" strike="noStrike">
                <a:solidFill>
                  <a:srgbClr val="ffff00"/>
                </a:solidFill>
                <a:latin typeface="Calibri"/>
              </a:rPr>
              <a:t>е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ж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н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о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в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д  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о</a:t>
            </a:r>
            <a:r>
              <a:rPr b="0" lang="ru-RU" sz="1700" spc="29" strike="noStrike">
                <a:solidFill>
                  <a:srgbClr val="ffff00"/>
                </a:solidFill>
                <a:latin typeface="Calibri"/>
              </a:rPr>
              <a:t>с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о</a:t>
            </a:r>
            <a:r>
              <a:rPr b="0" lang="ru-RU" sz="1700" spc="-12" strike="noStrike">
                <a:solidFill>
                  <a:srgbClr val="ffff00"/>
                </a:solidFill>
                <a:latin typeface="Calibri"/>
              </a:rPr>
              <a:t>б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л</a:t>
            </a:r>
            <a:r>
              <a:rPr b="0" lang="ru-RU" sz="1700" spc="-26" strike="noStrike">
                <a:solidFill>
                  <a:srgbClr val="ffff00"/>
                </a:solidFill>
                <a:latin typeface="Calibri"/>
              </a:rPr>
              <a:t>и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в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о</a:t>
            </a:r>
            <a:r>
              <a:rPr b="0" lang="ru-RU" sz="1700" spc="-46" strike="noStrike">
                <a:solidFill>
                  <a:srgbClr val="ffff00"/>
                </a:solidFill>
                <a:latin typeface="Calibri"/>
              </a:rPr>
              <a:t>с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т</a:t>
            </a:r>
            <a:r>
              <a:rPr b="0" lang="ru-RU" sz="1700" spc="-26" strike="noStrike">
                <a:solidFill>
                  <a:srgbClr val="ffff00"/>
                </a:solidFill>
                <a:latin typeface="Calibri"/>
              </a:rPr>
              <a:t>е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й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д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я</a:t>
            </a:r>
            <a:r>
              <a:rPr b="0" lang="ru-RU" sz="1700" spc="24" strike="noStrike">
                <a:solidFill>
                  <a:srgbClr val="ffff00"/>
                </a:solidFill>
                <a:latin typeface="Calibri"/>
              </a:rPr>
              <a:t>л</a:t>
            </a:r>
            <a:r>
              <a:rPr b="0" lang="ru-RU" sz="1700" spc="18" strike="noStrike">
                <a:solidFill>
                  <a:srgbClr val="ffff00"/>
                </a:solidFill>
                <a:latin typeface="Calibri"/>
              </a:rPr>
              <a:t>ь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н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о</a:t>
            </a:r>
            <a:r>
              <a:rPr b="0" lang="ru-RU" sz="1700" spc="-46" strike="noStrike">
                <a:solidFill>
                  <a:srgbClr val="ffff00"/>
                </a:solidFill>
                <a:latin typeface="Calibri"/>
              </a:rPr>
              <a:t>с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т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,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29" strike="noStrike">
                <a:solidFill>
                  <a:srgbClr val="ffff00"/>
                </a:solidFill>
                <a:latin typeface="Calibri"/>
              </a:rPr>
              <a:t>с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т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р</a:t>
            </a:r>
            <a:r>
              <a:rPr b="0" lang="ru-RU" sz="1700" spc="-32" strike="noStrike">
                <a:solidFill>
                  <a:srgbClr val="ffff00"/>
                </a:solidFill>
                <a:latin typeface="Calibri"/>
              </a:rPr>
              <a:t>у</a:t>
            </a:r>
            <a:r>
              <a:rPr b="0" lang="ru-RU" sz="1700" spc="-41" strike="noStrike">
                <a:solidFill>
                  <a:srgbClr val="ffff00"/>
                </a:solidFill>
                <a:latin typeface="Calibri"/>
              </a:rPr>
              <a:t>к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т</a:t>
            </a:r>
            <a:r>
              <a:rPr b="0" lang="ru-RU" sz="1700" spc="-21" strike="noStrike">
                <a:solidFill>
                  <a:srgbClr val="ffff00"/>
                </a:solidFill>
                <a:latin typeface="Calibri"/>
              </a:rPr>
              <a:t>у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р</a:t>
            </a:r>
            <a:r>
              <a:rPr b="0" lang="ru-RU" sz="1700" spc="-32" strike="noStrike">
                <a:solidFill>
                  <a:srgbClr val="ffff00"/>
                </a:solidFill>
                <a:latin typeface="Calibri"/>
              </a:rPr>
              <a:t>и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,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	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р</a:t>
            </a:r>
            <a:r>
              <a:rPr b="0" lang="ru-RU" sz="1700" spc="-7" strike="noStrike">
                <a:solidFill>
                  <a:srgbClr val="ffff00"/>
                </a:solidFill>
                <a:latin typeface="Calibri"/>
              </a:rPr>
              <a:t>о</a:t>
            </a:r>
            <a:r>
              <a:rPr b="0" lang="ru-RU" sz="1700" spc="29" strike="noStrike">
                <a:solidFill>
                  <a:srgbClr val="ffff00"/>
                </a:solidFill>
                <a:latin typeface="Calibri"/>
              </a:rPr>
              <a:t>з</a:t>
            </a:r>
            <a:r>
              <a:rPr b="0" lang="ru-RU" sz="1700" spc="43" strike="noStrike">
                <a:solidFill>
                  <a:srgbClr val="ffff00"/>
                </a:solidFill>
                <a:latin typeface="Calibri"/>
              </a:rPr>
              <a:t>м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р</a:t>
            </a:r>
            <a:r>
              <a:rPr b="0" lang="ru-RU" sz="1700" spc="-21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в</a:t>
            </a:r>
            <a:endParaRPr b="0" lang="uk-UA" sz="1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object 33"/>
          <p:cNvSpPr/>
          <p:nvPr/>
        </p:nvSpPr>
        <p:spPr>
          <a:xfrm>
            <a:off x="3500280" y="4214880"/>
            <a:ext cx="5643360" cy="928800"/>
          </a:xfrm>
          <a:custGeom>
            <a:avLst/>
            <a:gdLst>
              <a:gd name="textAreaLeft" fmla="*/ 0 w 5643360"/>
              <a:gd name="textAreaRight" fmla="*/ 5643720 w 5643360"/>
              <a:gd name="textAreaTop" fmla="*/ 0 h 928800"/>
              <a:gd name="textAreaBottom" fmla="*/ 929160 h 928800"/>
            </a:gdLst>
            <a:ahLst/>
            <a:rect l="textAreaLeft" t="textAreaTop" r="textAreaRight" b="textAreaBottom"/>
            <a:pathLst>
              <a:path w="5643880" h="929004">
                <a:moveTo>
                  <a:pt x="5179314" y="0"/>
                </a:moveTo>
                <a:lnTo>
                  <a:pt x="464423" y="0"/>
                </a:lnTo>
                <a:lnTo>
                  <a:pt x="416934" y="2397"/>
                </a:lnTo>
                <a:lnTo>
                  <a:pt x="370818" y="9433"/>
                </a:lnTo>
                <a:lnTo>
                  <a:pt x="326308" y="20876"/>
                </a:lnTo>
                <a:lnTo>
                  <a:pt x="283638" y="36490"/>
                </a:lnTo>
                <a:lnTo>
                  <a:pt x="243040" y="56043"/>
                </a:lnTo>
                <a:lnTo>
                  <a:pt x="204748" y="79302"/>
                </a:lnTo>
                <a:lnTo>
                  <a:pt x="168996" y="106033"/>
                </a:lnTo>
                <a:lnTo>
                  <a:pt x="136017" y="136003"/>
                </a:lnTo>
                <a:lnTo>
                  <a:pt x="106043" y="168978"/>
                </a:lnTo>
                <a:lnTo>
                  <a:pt x="79309" y="204724"/>
                </a:lnTo>
                <a:lnTo>
                  <a:pt x="56048" y="243009"/>
                </a:lnTo>
                <a:lnTo>
                  <a:pt x="36493" y="283599"/>
                </a:lnTo>
                <a:lnTo>
                  <a:pt x="20877" y="326261"/>
                </a:lnTo>
                <a:lnTo>
                  <a:pt x="9434" y="370761"/>
                </a:lnTo>
                <a:lnTo>
                  <a:pt x="2397" y="416865"/>
                </a:lnTo>
                <a:lnTo>
                  <a:pt x="0" y="464341"/>
                </a:lnTo>
                <a:lnTo>
                  <a:pt x="2397" y="511820"/>
                </a:lnTo>
                <a:lnTo>
                  <a:pt x="9434" y="557926"/>
                </a:lnTo>
                <a:lnTo>
                  <a:pt x="20877" y="602428"/>
                </a:lnTo>
                <a:lnTo>
                  <a:pt x="36493" y="645092"/>
                </a:lnTo>
                <a:lnTo>
                  <a:pt x="56048" y="685683"/>
                </a:lnTo>
                <a:lnTo>
                  <a:pt x="79309" y="723969"/>
                </a:lnTo>
                <a:lnTo>
                  <a:pt x="106043" y="759717"/>
                </a:lnTo>
                <a:lnTo>
                  <a:pt x="136017" y="792693"/>
                </a:lnTo>
                <a:lnTo>
                  <a:pt x="168996" y="822663"/>
                </a:lnTo>
                <a:lnTo>
                  <a:pt x="204748" y="849394"/>
                </a:lnTo>
                <a:lnTo>
                  <a:pt x="243040" y="872653"/>
                </a:lnTo>
                <a:lnTo>
                  <a:pt x="283638" y="892207"/>
                </a:lnTo>
                <a:lnTo>
                  <a:pt x="326308" y="907822"/>
                </a:lnTo>
                <a:lnTo>
                  <a:pt x="370818" y="919264"/>
                </a:lnTo>
                <a:lnTo>
                  <a:pt x="416934" y="926300"/>
                </a:lnTo>
                <a:lnTo>
                  <a:pt x="464423" y="928698"/>
                </a:lnTo>
                <a:lnTo>
                  <a:pt x="5179314" y="928698"/>
                </a:lnTo>
                <a:lnTo>
                  <a:pt x="5226781" y="926300"/>
                </a:lnTo>
                <a:lnTo>
                  <a:pt x="5272878" y="919264"/>
                </a:lnTo>
                <a:lnTo>
                  <a:pt x="5317372" y="907822"/>
                </a:lnTo>
                <a:lnTo>
                  <a:pt x="5360029" y="892207"/>
                </a:lnTo>
                <a:lnTo>
                  <a:pt x="5400615" y="872653"/>
                </a:lnTo>
                <a:lnTo>
                  <a:pt x="5438896" y="849394"/>
                </a:lnTo>
                <a:lnTo>
                  <a:pt x="5474641" y="822663"/>
                </a:lnTo>
                <a:lnTo>
                  <a:pt x="5507614" y="792693"/>
                </a:lnTo>
                <a:lnTo>
                  <a:pt x="5537582" y="759717"/>
                </a:lnTo>
                <a:lnTo>
                  <a:pt x="5564312" y="723969"/>
                </a:lnTo>
                <a:lnTo>
                  <a:pt x="5587571" y="685683"/>
                </a:lnTo>
                <a:lnTo>
                  <a:pt x="5607124" y="645092"/>
                </a:lnTo>
                <a:lnTo>
                  <a:pt x="5622739" y="602428"/>
                </a:lnTo>
                <a:lnTo>
                  <a:pt x="5634181" y="557926"/>
                </a:lnTo>
                <a:lnTo>
                  <a:pt x="5641218" y="511820"/>
                </a:lnTo>
                <a:lnTo>
                  <a:pt x="5643616" y="464341"/>
                </a:lnTo>
                <a:lnTo>
                  <a:pt x="5641218" y="416865"/>
                </a:lnTo>
                <a:lnTo>
                  <a:pt x="5634181" y="370761"/>
                </a:lnTo>
                <a:lnTo>
                  <a:pt x="5622739" y="326261"/>
                </a:lnTo>
                <a:lnTo>
                  <a:pt x="5607124" y="283599"/>
                </a:lnTo>
                <a:lnTo>
                  <a:pt x="5587571" y="243009"/>
                </a:lnTo>
                <a:lnTo>
                  <a:pt x="5564312" y="204724"/>
                </a:lnTo>
                <a:lnTo>
                  <a:pt x="5537582" y="168978"/>
                </a:lnTo>
                <a:lnTo>
                  <a:pt x="5507614" y="136003"/>
                </a:lnTo>
                <a:lnTo>
                  <a:pt x="5474641" y="106033"/>
                </a:lnTo>
                <a:lnTo>
                  <a:pt x="5438896" y="79302"/>
                </a:lnTo>
                <a:lnTo>
                  <a:pt x="5400615" y="56043"/>
                </a:lnTo>
                <a:lnTo>
                  <a:pt x="5360029" y="36490"/>
                </a:lnTo>
                <a:lnTo>
                  <a:pt x="5317372" y="20876"/>
                </a:lnTo>
                <a:lnTo>
                  <a:pt x="5272878" y="9433"/>
                </a:lnTo>
                <a:lnTo>
                  <a:pt x="5226781" y="2397"/>
                </a:lnTo>
                <a:lnTo>
                  <a:pt x="5179314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object 34"/>
          <p:cNvSpPr/>
          <p:nvPr/>
        </p:nvSpPr>
        <p:spPr>
          <a:xfrm>
            <a:off x="3500280" y="4214880"/>
            <a:ext cx="5643360" cy="928800"/>
          </a:xfrm>
          <a:custGeom>
            <a:avLst/>
            <a:gdLst>
              <a:gd name="textAreaLeft" fmla="*/ 0 w 5643360"/>
              <a:gd name="textAreaRight" fmla="*/ 5643720 w 5643360"/>
              <a:gd name="textAreaTop" fmla="*/ 0 h 928800"/>
              <a:gd name="textAreaBottom" fmla="*/ 929160 h 928800"/>
            </a:gdLst>
            <a:ahLst/>
            <a:rect l="textAreaLeft" t="textAreaTop" r="textAreaRight" b="textAreaBottom"/>
            <a:pathLst>
              <a:path w="5643880" h="929004">
                <a:moveTo>
                  <a:pt x="0" y="464341"/>
                </a:moveTo>
                <a:lnTo>
                  <a:pt x="2397" y="416865"/>
                </a:lnTo>
                <a:lnTo>
                  <a:pt x="9434" y="370761"/>
                </a:lnTo>
                <a:lnTo>
                  <a:pt x="20877" y="326261"/>
                </a:lnTo>
                <a:lnTo>
                  <a:pt x="36493" y="283599"/>
                </a:lnTo>
                <a:lnTo>
                  <a:pt x="56048" y="243009"/>
                </a:lnTo>
                <a:lnTo>
                  <a:pt x="79309" y="204724"/>
                </a:lnTo>
                <a:lnTo>
                  <a:pt x="106043" y="168978"/>
                </a:lnTo>
                <a:lnTo>
                  <a:pt x="136016" y="136003"/>
                </a:lnTo>
                <a:lnTo>
                  <a:pt x="168996" y="106033"/>
                </a:lnTo>
                <a:lnTo>
                  <a:pt x="204748" y="79302"/>
                </a:lnTo>
                <a:lnTo>
                  <a:pt x="243040" y="56043"/>
                </a:lnTo>
                <a:lnTo>
                  <a:pt x="283638" y="36490"/>
                </a:lnTo>
                <a:lnTo>
                  <a:pt x="326308" y="20876"/>
                </a:lnTo>
                <a:lnTo>
                  <a:pt x="370818" y="9433"/>
                </a:lnTo>
                <a:lnTo>
                  <a:pt x="416934" y="2397"/>
                </a:lnTo>
                <a:lnTo>
                  <a:pt x="464423" y="0"/>
                </a:lnTo>
                <a:lnTo>
                  <a:pt x="5179313" y="0"/>
                </a:lnTo>
                <a:lnTo>
                  <a:pt x="5226781" y="2397"/>
                </a:lnTo>
                <a:lnTo>
                  <a:pt x="5272878" y="9433"/>
                </a:lnTo>
                <a:lnTo>
                  <a:pt x="5317372" y="20876"/>
                </a:lnTo>
                <a:lnTo>
                  <a:pt x="5360028" y="36490"/>
                </a:lnTo>
                <a:lnTo>
                  <a:pt x="5400614" y="56043"/>
                </a:lnTo>
                <a:lnTo>
                  <a:pt x="5438896" y="79302"/>
                </a:lnTo>
                <a:lnTo>
                  <a:pt x="5474640" y="106033"/>
                </a:lnTo>
                <a:lnTo>
                  <a:pt x="5507613" y="136003"/>
                </a:lnTo>
                <a:lnTo>
                  <a:pt x="5537582" y="168978"/>
                </a:lnTo>
                <a:lnTo>
                  <a:pt x="5564312" y="204724"/>
                </a:lnTo>
                <a:lnTo>
                  <a:pt x="5587571" y="243009"/>
                </a:lnTo>
                <a:lnTo>
                  <a:pt x="5607124" y="283599"/>
                </a:lnTo>
                <a:lnTo>
                  <a:pt x="5622739" y="326261"/>
                </a:lnTo>
                <a:lnTo>
                  <a:pt x="5634181" y="370761"/>
                </a:lnTo>
                <a:lnTo>
                  <a:pt x="5641218" y="416865"/>
                </a:lnTo>
                <a:lnTo>
                  <a:pt x="5643615" y="464341"/>
                </a:lnTo>
                <a:lnTo>
                  <a:pt x="5641218" y="511819"/>
                </a:lnTo>
                <a:lnTo>
                  <a:pt x="5634181" y="557926"/>
                </a:lnTo>
                <a:lnTo>
                  <a:pt x="5622739" y="602428"/>
                </a:lnTo>
                <a:lnTo>
                  <a:pt x="5607124" y="645091"/>
                </a:lnTo>
                <a:lnTo>
                  <a:pt x="5587571" y="685683"/>
                </a:lnTo>
                <a:lnTo>
                  <a:pt x="5564312" y="723969"/>
                </a:lnTo>
                <a:lnTo>
                  <a:pt x="5537582" y="759717"/>
                </a:lnTo>
                <a:lnTo>
                  <a:pt x="5507613" y="792692"/>
                </a:lnTo>
                <a:lnTo>
                  <a:pt x="5474640" y="822663"/>
                </a:lnTo>
                <a:lnTo>
                  <a:pt x="5438896" y="849394"/>
                </a:lnTo>
                <a:lnTo>
                  <a:pt x="5400614" y="872653"/>
                </a:lnTo>
                <a:lnTo>
                  <a:pt x="5360028" y="892207"/>
                </a:lnTo>
                <a:lnTo>
                  <a:pt x="5317372" y="907821"/>
                </a:lnTo>
                <a:lnTo>
                  <a:pt x="5272878" y="919264"/>
                </a:lnTo>
                <a:lnTo>
                  <a:pt x="5226781" y="926300"/>
                </a:lnTo>
                <a:lnTo>
                  <a:pt x="5179313" y="928698"/>
                </a:lnTo>
                <a:lnTo>
                  <a:pt x="464423" y="928698"/>
                </a:lnTo>
                <a:lnTo>
                  <a:pt x="416934" y="926300"/>
                </a:lnTo>
                <a:lnTo>
                  <a:pt x="370818" y="919264"/>
                </a:lnTo>
                <a:lnTo>
                  <a:pt x="326308" y="907821"/>
                </a:lnTo>
                <a:lnTo>
                  <a:pt x="283638" y="892207"/>
                </a:lnTo>
                <a:lnTo>
                  <a:pt x="243040" y="872653"/>
                </a:lnTo>
                <a:lnTo>
                  <a:pt x="204748" y="849394"/>
                </a:lnTo>
                <a:lnTo>
                  <a:pt x="168996" y="822663"/>
                </a:lnTo>
                <a:lnTo>
                  <a:pt x="136016" y="792692"/>
                </a:lnTo>
                <a:lnTo>
                  <a:pt x="106043" y="759717"/>
                </a:lnTo>
                <a:lnTo>
                  <a:pt x="79309" y="723969"/>
                </a:lnTo>
                <a:lnTo>
                  <a:pt x="56048" y="685683"/>
                </a:lnTo>
                <a:lnTo>
                  <a:pt x="36493" y="645091"/>
                </a:lnTo>
                <a:lnTo>
                  <a:pt x="20877" y="602428"/>
                </a:lnTo>
                <a:lnTo>
                  <a:pt x="9434" y="557926"/>
                </a:lnTo>
                <a:lnTo>
                  <a:pt x="2397" y="511819"/>
                </a:lnTo>
                <a:lnTo>
                  <a:pt x="0" y="464341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9" name="object 35"/>
          <p:cNvSpPr/>
          <p:nvPr/>
        </p:nvSpPr>
        <p:spPr>
          <a:xfrm>
            <a:off x="3680280" y="3901320"/>
            <a:ext cx="5191560" cy="1539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6560" bIns="0" anchor="t">
            <a:spAutoFit/>
          </a:bodyPr>
          <a:p>
            <a:pPr marL="12600">
              <a:lnSpc>
                <a:spcPts val="1945"/>
              </a:lnSpc>
              <a:spcBef>
                <a:spcPts val="130"/>
              </a:spcBef>
            </a:pP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підприємства 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і потреб</a:t>
            </a:r>
            <a:r>
              <a:rPr b="0" lang="ru-RU" sz="1700" spc="-296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управління 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.</a:t>
            </a:r>
            <a:endParaRPr b="0" lang="uk-UA" sz="1700" spc="-1" strike="noStrike">
              <a:solidFill>
                <a:srgbClr val="000000"/>
              </a:solidFill>
              <a:latin typeface="Arial"/>
            </a:endParaRPr>
          </a:p>
          <a:p>
            <a:pPr marL="118080">
              <a:lnSpc>
                <a:spcPts val="1939"/>
              </a:lnSpc>
            </a:pPr>
            <a:r>
              <a:rPr b="0" lang="ru-RU" sz="1700" spc="-7" strike="noStrike">
                <a:solidFill>
                  <a:srgbClr val="ffff00"/>
                </a:solidFill>
                <a:latin typeface="Calibri"/>
              </a:rPr>
              <a:t>передбачений </a:t>
            </a:r>
            <a:r>
              <a:rPr b="0" lang="ru-RU" sz="1700" spc="18" strike="noStrike">
                <a:solidFill>
                  <a:srgbClr val="ffff00"/>
                </a:solidFill>
                <a:latin typeface="Calibri"/>
              </a:rPr>
              <a:t>для 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відображення</a:t>
            </a:r>
            <a:r>
              <a:rPr b="0" lang="ru-RU" sz="1700" spc="-290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нарахування 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і </a:t>
            </a:r>
            <a:r>
              <a:rPr b="0" lang="ru-RU" sz="1700" spc="12" strike="noStrike">
                <a:solidFill>
                  <a:srgbClr val="ffff00"/>
                </a:solidFill>
                <a:latin typeface="Calibri"/>
              </a:rPr>
              <a:t>сплати</a:t>
            </a:r>
            <a:endParaRPr b="0" lang="uk-UA" sz="1700" spc="-1" strike="noStrike">
              <a:solidFill>
                <a:srgbClr val="000000"/>
              </a:solidFill>
              <a:latin typeface="Arial"/>
            </a:endParaRPr>
          </a:p>
          <a:p>
            <a:pPr marL="87480" algn="ctr">
              <a:lnSpc>
                <a:spcPts val="2035"/>
              </a:lnSpc>
            </a:pP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податків.</a:t>
            </a:r>
            <a:r>
              <a:rPr b="0" lang="ru-RU" sz="1700" spc="-75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Наявність</a:t>
            </a:r>
            <a:r>
              <a:rPr b="0" lang="ru-RU" sz="1700" spc="-72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його</a:t>
            </a:r>
            <a:r>
              <a:rPr b="0" lang="ru-RU" sz="1700" spc="-15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в</a:t>
            </a:r>
            <a:r>
              <a:rPr b="0" lang="ru-RU" sz="1700" spc="-12" strike="noStrike">
                <a:solidFill>
                  <a:srgbClr val="ffff00"/>
                </a:solidFill>
                <a:latin typeface="Calibri"/>
              </a:rPr>
              <a:t> Україні</a:t>
            </a:r>
            <a:r>
              <a:rPr b="0" lang="ru-RU" sz="1700" spc="-32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пояснюється</a:t>
            </a:r>
            <a:r>
              <a:rPr b="0" lang="ru-RU" sz="1700" spc="-151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різною</a:t>
            </a:r>
            <a:endParaRPr b="0" lang="uk-UA" sz="1700" spc="-1" strike="noStrike">
              <a:solidFill>
                <a:srgbClr val="000000"/>
              </a:solidFill>
              <a:latin typeface="Arial"/>
            </a:endParaRPr>
          </a:p>
          <a:p>
            <a:pPr marL="101520" algn="ctr">
              <a:lnSpc>
                <a:spcPts val="2035"/>
              </a:lnSpc>
              <a:spcBef>
                <a:spcPts val="65"/>
              </a:spcBef>
            </a:pP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методикою</a:t>
            </a:r>
            <a:r>
              <a:rPr b="0" lang="ru-RU" sz="1700" spc="-140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нарахування</a:t>
            </a:r>
            <a:r>
              <a:rPr b="0" lang="ru-RU" sz="1700" spc="-12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-41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відображення</a:t>
            </a:r>
            <a:r>
              <a:rPr b="0" lang="ru-RU" sz="1700" spc="-92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-1" strike="noStrike">
                <a:solidFill>
                  <a:srgbClr val="ffff00"/>
                </a:solidFill>
                <a:latin typeface="Calibri"/>
              </a:rPr>
              <a:t>податків</a:t>
            </a:r>
            <a:r>
              <a:rPr b="0" lang="ru-RU" sz="1700" spc="-92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в</a:t>
            </a:r>
            <a:endParaRPr b="0" lang="uk-UA" sz="1700" spc="-1" strike="noStrike">
              <a:solidFill>
                <a:srgbClr val="000000"/>
              </a:solidFill>
              <a:latin typeface="Arial"/>
            </a:endParaRPr>
          </a:p>
          <a:p>
            <a:pPr marL="90720" algn="ctr">
              <a:lnSpc>
                <a:spcPts val="2035"/>
              </a:lnSpc>
            </a:pPr>
            <a:r>
              <a:rPr b="0" lang="ru-RU" sz="1700" spc="9" strike="noStrike">
                <a:solidFill>
                  <a:srgbClr val="ffff00"/>
                </a:solidFill>
                <a:latin typeface="Calibri"/>
              </a:rPr>
              <a:t>бухгалтерському</a:t>
            </a:r>
            <a:r>
              <a:rPr b="0" lang="ru-RU" sz="1700" spc="-202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і</a:t>
            </a:r>
            <a:r>
              <a:rPr b="0" lang="ru-RU" sz="1700" spc="-111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4" strike="noStrike">
                <a:solidFill>
                  <a:srgbClr val="ffff00"/>
                </a:solidFill>
                <a:latin typeface="Calibri"/>
              </a:rPr>
              <a:t>податковому</a:t>
            </a:r>
            <a:r>
              <a:rPr b="0" lang="ru-RU" sz="1700" spc="-120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0" lang="ru-RU" sz="1700" spc="-12" strike="noStrike">
                <a:solidFill>
                  <a:srgbClr val="ffff00"/>
                </a:solidFill>
                <a:latin typeface="Calibri"/>
              </a:rPr>
              <a:t>обліку.</a:t>
            </a:r>
            <a:endParaRPr b="0" lang="uk-UA" sz="17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2601360" y="0"/>
            <a:ext cx="6145920" cy="1211760"/>
          </a:xfrm>
          <a:prstGeom prst="rect">
            <a:avLst/>
          </a:prstGeom>
          <a:noFill/>
          <a:ln w="0">
            <a:noFill/>
          </a:ln>
        </p:spPr>
        <p:txBody>
          <a:bodyPr lIns="0" rIns="0" tIns="11520" bIns="0" anchor="t">
            <a:noAutofit/>
          </a:bodyPr>
          <a:p>
            <a:pPr marL="12240" indent="0" algn="ctr">
              <a:lnSpc>
                <a:spcPct val="101000"/>
              </a:lnSpc>
              <a:spcBef>
                <a:spcPts val="91"/>
              </a:spcBef>
              <a:buNone/>
            </a:pPr>
            <a:r>
              <a:rPr b="1" lang="ru-RU" sz="2600" spc="24" strike="noStrike">
                <a:solidFill>
                  <a:srgbClr val="ffff00"/>
                </a:solidFill>
                <a:latin typeface="Calibri"/>
              </a:rPr>
              <a:t>Всі</a:t>
            </a:r>
            <a:r>
              <a:rPr b="1" lang="ru-RU" sz="2600" spc="-114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1" lang="ru-RU" sz="2600" spc="-12" strike="noStrike">
                <a:solidFill>
                  <a:srgbClr val="ffff00"/>
                </a:solidFill>
                <a:latin typeface="Calibri"/>
              </a:rPr>
              <a:t>види</a:t>
            </a:r>
            <a:r>
              <a:rPr b="1" lang="ru-RU" sz="2600" spc="43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1" lang="ru-RU" sz="2600" spc="-1" strike="noStrike">
                <a:solidFill>
                  <a:srgbClr val="ffff00"/>
                </a:solidFill>
                <a:latin typeface="Calibri"/>
              </a:rPr>
              <a:t>обліку</a:t>
            </a:r>
            <a:r>
              <a:rPr b="1" lang="ru-RU" sz="2600" spc="-35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1" lang="ru-RU" sz="2600" spc="24" strike="noStrike">
                <a:solidFill>
                  <a:srgbClr val="ffff00"/>
                </a:solidFill>
                <a:latin typeface="Calibri"/>
              </a:rPr>
              <a:t>тісно</a:t>
            </a:r>
            <a:r>
              <a:rPr b="1" lang="ru-RU" sz="2600" spc="-140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1" lang="ru-RU" sz="2600" spc="4" strike="noStrike">
                <a:solidFill>
                  <a:srgbClr val="ffff00"/>
                </a:solidFill>
                <a:latin typeface="Calibri"/>
              </a:rPr>
              <a:t>пов’язані</a:t>
            </a:r>
            <a:r>
              <a:rPr b="1" lang="ru-RU" sz="2600" spc="-46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1" lang="ru-RU" sz="2600" spc="18" strike="noStrike">
                <a:solidFill>
                  <a:srgbClr val="ffff00"/>
                </a:solidFill>
                <a:latin typeface="Calibri"/>
              </a:rPr>
              <a:t>між</a:t>
            </a:r>
            <a:r>
              <a:rPr b="1" lang="ru-RU" sz="2600" spc="-137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1" lang="ru-RU" sz="2600" spc="18" strike="noStrike">
                <a:solidFill>
                  <a:srgbClr val="ffff00"/>
                </a:solidFill>
                <a:latin typeface="Calibri"/>
              </a:rPr>
              <a:t>собою,  </a:t>
            </a:r>
            <a:r>
              <a:rPr b="1" lang="ru-RU" sz="2600" spc="4" strike="noStrike">
                <a:solidFill>
                  <a:srgbClr val="ffff00"/>
                </a:solidFill>
                <a:latin typeface="Calibri"/>
              </a:rPr>
              <a:t>доповнюють </a:t>
            </a:r>
            <a:r>
              <a:rPr b="1" lang="ru-RU" sz="2600" spc="-21" strike="noStrike">
                <a:solidFill>
                  <a:srgbClr val="ffff00"/>
                </a:solidFill>
                <a:latin typeface="Calibri"/>
              </a:rPr>
              <a:t>один </a:t>
            </a:r>
            <a:r>
              <a:rPr b="1" lang="ru-RU" sz="2600" spc="-12" strike="noStrike">
                <a:solidFill>
                  <a:srgbClr val="ffff00"/>
                </a:solidFill>
                <a:latin typeface="Calibri"/>
              </a:rPr>
              <a:t>одного </a:t>
            </a:r>
            <a:r>
              <a:rPr b="1" lang="ru-RU" sz="2600" spc="4" strike="noStrike">
                <a:solidFill>
                  <a:srgbClr val="ffff00"/>
                </a:solidFill>
                <a:latin typeface="Calibri"/>
              </a:rPr>
              <a:t>і </a:t>
            </a:r>
            <a:r>
              <a:rPr b="1" lang="ru-RU" sz="2600" spc="18" strike="noStrike">
                <a:solidFill>
                  <a:srgbClr val="ffff00"/>
                </a:solidFill>
                <a:latin typeface="Calibri"/>
              </a:rPr>
              <a:t>існують </a:t>
            </a:r>
            <a:r>
              <a:rPr b="1" lang="ru-RU" sz="2600" spc="-12" strike="noStrike">
                <a:solidFill>
                  <a:srgbClr val="ffff00"/>
                </a:solidFill>
                <a:latin typeface="Calibri"/>
              </a:rPr>
              <a:t>єдині  </a:t>
            </a:r>
            <a:r>
              <a:rPr b="1" lang="ru-RU" sz="2600" spc="-1" strike="noStrike">
                <a:solidFill>
                  <a:srgbClr val="ffff00"/>
                </a:solidFill>
                <a:latin typeface="Calibri"/>
              </a:rPr>
              <a:t>вимоги до</a:t>
            </a:r>
            <a:r>
              <a:rPr b="1" lang="ru-RU" sz="2600" spc="-26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1" lang="ru-RU" sz="2600" spc="-7" strike="noStrike">
                <a:solidFill>
                  <a:srgbClr val="ffff00"/>
                </a:solidFill>
                <a:latin typeface="Calibri"/>
              </a:rPr>
              <a:t>них</a:t>
            </a:r>
            <a:r>
              <a:rPr b="1" lang="ru-RU" sz="2600" spc="-7" strike="noStrike" u="heavy">
                <a:solidFill>
                  <a:srgbClr val="ffff00"/>
                </a:solidFill>
                <a:uFill>
                  <a:solidFill>
                    <a:srgbClr val="ffff00"/>
                  </a:solidFill>
                </a:uFill>
                <a:latin typeface="Calibri"/>
              </a:rPr>
              <a:t>:</a:t>
            </a:r>
            <a:endParaRPr b="0" lang="ru-RU" sz="2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1" name="object 3"/>
          <p:cNvSpPr/>
          <p:nvPr/>
        </p:nvSpPr>
        <p:spPr>
          <a:xfrm>
            <a:off x="78840" y="1287360"/>
            <a:ext cx="8817120" cy="373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12600" indent="-216000">
              <a:lnSpc>
                <a:spcPct val="104000"/>
              </a:lnSpc>
              <a:buClr>
                <a:srgbClr val="000000"/>
              </a:buClr>
              <a:buSzPct val="112000"/>
              <a:buFont typeface="Wingdings" charset="2"/>
              <a:buChar char=""/>
              <a:tabLst>
                <a:tab algn="l" pos="318240"/>
                <a:tab algn="l" pos="2263320"/>
              </a:tabLst>
            </a:pPr>
            <a:r>
              <a:rPr b="0" lang="ru-RU" sz="2150" spc="12" strike="noStrike">
                <a:solidFill>
                  <a:srgbClr val="000000"/>
                </a:solidFill>
                <a:latin typeface="Calibri"/>
              </a:rPr>
              <a:t>порівнянність </a:t>
            </a:r>
            <a:r>
              <a:rPr b="0" lang="ru-RU" sz="2150" spc="4" strike="noStrike">
                <a:solidFill>
                  <a:srgbClr val="000000"/>
                </a:solidFill>
                <a:latin typeface="Calibri"/>
              </a:rPr>
              <a:t>показників </a:t>
            </a:r>
            <a:r>
              <a:rPr b="0" lang="ru-RU" sz="2150" spc="-15" strike="noStrike">
                <a:solidFill>
                  <a:srgbClr val="000000"/>
                </a:solidFill>
                <a:latin typeface="Calibri"/>
              </a:rPr>
              <a:t>обліку </a:t>
            </a:r>
            <a:r>
              <a:rPr b="0" lang="ru-RU" sz="2150" spc="9" strike="noStrike">
                <a:solidFill>
                  <a:srgbClr val="000000"/>
                </a:solidFill>
                <a:latin typeface="Calibri"/>
              </a:rPr>
              <a:t>з показниками </a:t>
            </a:r>
            <a:r>
              <a:rPr b="0" lang="ru-RU" sz="2150" spc="18" strike="noStrike">
                <a:solidFill>
                  <a:srgbClr val="000000"/>
                </a:solidFill>
                <a:latin typeface="Calibri"/>
              </a:rPr>
              <a:t>планування </a:t>
            </a:r>
            <a:r>
              <a:rPr b="0" lang="ru-RU" sz="2150" spc="4" strike="noStrike">
                <a:solidFill>
                  <a:srgbClr val="000000"/>
                </a:solidFill>
                <a:latin typeface="Calibri"/>
              </a:rPr>
              <a:t>і </a:t>
            </a:r>
            <a:r>
              <a:rPr b="0" lang="ru-RU" sz="2150" spc="-15" strike="noStrike">
                <a:solidFill>
                  <a:srgbClr val="000000"/>
                </a:solidFill>
                <a:latin typeface="Calibri"/>
              </a:rPr>
              <a:t>аудиту,  </a:t>
            </a:r>
            <a:r>
              <a:rPr b="0" lang="ru-RU" sz="2150" spc="12" strike="noStrike">
                <a:solidFill>
                  <a:srgbClr val="000000"/>
                </a:solidFill>
                <a:latin typeface="Calibri"/>
              </a:rPr>
              <a:t>вона</a:t>
            </a:r>
            <a:r>
              <a:rPr b="0" lang="ru-RU" sz="2150" spc="63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2150" spc="4" strike="noStrike">
                <a:solidFill>
                  <a:srgbClr val="000000"/>
                </a:solidFill>
                <a:latin typeface="Calibri"/>
              </a:rPr>
              <a:t>ґрунтується</a:t>
            </a:r>
            <a:r>
              <a:rPr b="0" lang="ru-RU" sz="2150" spc="4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ru-RU" sz="2150" spc="29" strike="noStrike">
                <a:solidFill>
                  <a:srgbClr val="000000"/>
                </a:solidFill>
                <a:latin typeface="Calibri"/>
              </a:rPr>
              <a:t>на </a:t>
            </a:r>
            <a:r>
              <a:rPr b="0" lang="ru-RU" sz="2150" spc="4" strike="noStrike">
                <a:solidFill>
                  <a:srgbClr val="000000"/>
                </a:solidFill>
                <a:latin typeface="Calibri"/>
              </a:rPr>
              <a:t>єдності </a:t>
            </a:r>
            <a:r>
              <a:rPr b="0" lang="ru-RU" sz="2150" spc="9" strike="noStrike">
                <a:solidFill>
                  <a:srgbClr val="000000"/>
                </a:solidFill>
                <a:latin typeface="Calibri"/>
              </a:rPr>
              <a:t>змісту </a:t>
            </a:r>
            <a:r>
              <a:rPr b="0" lang="ru-RU" sz="2150" spc="4" strike="noStrike">
                <a:solidFill>
                  <a:srgbClr val="000000"/>
                </a:solidFill>
                <a:latin typeface="Calibri"/>
              </a:rPr>
              <a:t>і </a:t>
            </a:r>
            <a:r>
              <a:rPr b="0" lang="ru-RU" sz="2150" spc="-7" strike="noStrike">
                <a:solidFill>
                  <a:srgbClr val="000000"/>
                </a:solidFill>
                <a:latin typeface="Calibri"/>
              </a:rPr>
              <a:t>методів </a:t>
            </a:r>
            <a:r>
              <a:rPr b="0" lang="ru-RU" sz="2150" spc="9" strike="noStrike">
                <a:solidFill>
                  <a:srgbClr val="000000"/>
                </a:solidFill>
                <a:latin typeface="Calibri"/>
              </a:rPr>
              <a:t>обчислення</a:t>
            </a:r>
            <a:r>
              <a:rPr b="0" lang="ru-RU" sz="2150" spc="318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2150" spc="24" strike="noStrike">
                <a:solidFill>
                  <a:srgbClr val="000000"/>
                </a:solidFill>
                <a:latin typeface="Calibri"/>
              </a:rPr>
              <a:t>даних;</a:t>
            </a:r>
            <a:endParaRPr b="0" lang="uk-UA" sz="215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34"/>
              </a:spcBef>
              <a:tabLst>
                <a:tab algn="l" pos="318240"/>
                <a:tab algn="l" pos="2263320"/>
              </a:tabLst>
            </a:pPr>
            <a:endParaRPr b="0" lang="uk-UA" sz="2300" spc="-1" strike="noStrike">
              <a:solidFill>
                <a:srgbClr val="000000"/>
              </a:solidFill>
              <a:latin typeface="Arial"/>
            </a:endParaRPr>
          </a:p>
          <a:p>
            <a:pPr marL="298440" indent="-28656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  <a:tabLst>
                <a:tab algn="l" pos="299160"/>
              </a:tabLst>
            </a:pPr>
            <a:r>
              <a:rPr b="0" lang="ru-RU" sz="2150" spc="9" strike="noStrike">
                <a:solidFill>
                  <a:srgbClr val="000000"/>
                </a:solidFill>
                <a:latin typeface="Calibri"/>
              </a:rPr>
              <a:t>своєчасність </a:t>
            </a:r>
            <a:r>
              <a:rPr b="0" lang="ru-RU" sz="2150" spc="-21" strike="noStrike">
                <a:solidFill>
                  <a:srgbClr val="000000"/>
                </a:solidFill>
                <a:latin typeface="Calibri"/>
              </a:rPr>
              <a:t>обліку, </a:t>
            </a:r>
            <a:r>
              <a:rPr b="0" lang="ru-RU" sz="2150" spc="9" strike="noStrike">
                <a:solidFill>
                  <a:srgbClr val="000000"/>
                </a:solidFill>
                <a:latin typeface="Calibri"/>
              </a:rPr>
              <a:t>точність </a:t>
            </a:r>
            <a:r>
              <a:rPr b="0" lang="ru-RU" sz="2150" spc="4" strike="noStrike">
                <a:solidFill>
                  <a:srgbClr val="000000"/>
                </a:solidFill>
                <a:latin typeface="Calibri"/>
              </a:rPr>
              <a:t>і</a:t>
            </a:r>
            <a:r>
              <a:rPr b="0" lang="ru-RU" sz="2150" spc="-11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2150" spc="4" strike="noStrike">
                <a:solidFill>
                  <a:srgbClr val="000000"/>
                </a:solidFill>
                <a:latin typeface="Calibri"/>
              </a:rPr>
              <a:t>об’єктивність;</a:t>
            </a:r>
            <a:endParaRPr b="0" lang="uk-UA" sz="215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6"/>
              </a:spcBef>
              <a:tabLst>
                <a:tab algn="l" pos="299160"/>
              </a:tabLst>
            </a:pPr>
            <a:endParaRPr b="0" lang="uk-UA" sz="2350" spc="-1" strike="noStrike">
              <a:solidFill>
                <a:srgbClr val="000000"/>
              </a:solidFill>
              <a:latin typeface="Arial"/>
            </a:endParaRPr>
          </a:p>
          <a:p>
            <a:pPr marL="12600" indent="-286560">
              <a:lnSpc>
                <a:spcPct val="101000"/>
              </a:lnSpc>
              <a:buClr>
                <a:srgbClr val="000000"/>
              </a:buClr>
              <a:buSzPct val="95000"/>
              <a:buFont typeface="Wingdings" charset="2"/>
              <a:buChar char=""/>
              <a:tabLst>
                <a:tab algn="l" pos="232560"/>
              </a:tabLst>
            </a:pPr>
            <a:r>
              <a:rPr b="0" lang="ru-RU" sz="2150" spc="4" strike="noStrike">
                <a:solidFill>
                  <a:srgbClr val="000000"/>
                </a:solidFill>
                <a:latin typeface="Calibri"/>
              </a:rPr>
              <a:t>повнота </a:t>
            </a:r>
            <a:r>
              <a:rPr b="0" lang="ru-RU" sz="2150" spc="12" strike="noStrike">
                <a:solidFill>
                  <a:srgbClr val="000000"/>
                </a:solidFill>
                <a:latin typeface="Calibri"/>
              </a:rPr>
              <a:t>означає </a:t>
            </a:r>
            <a:r>
              <a:rPr b="0" lang="ru-RU" sz="2150" spc="-12" strike="noStrike">
                <a:solidFill>
                  <a:srgbClr val="000000"/>
                </a:solidFill>
                <a:latin typeface="Calibri"/>
              </a:rPr>
              <a:t>те, </a:t>
            </a:r>
            <a:r>
              <a:rPr b="0" lang="ru-RU" sz="2150" spc="24" strike="noStrike">
                <a:solidFill>
                  <a:srgbClr val="000000"/>
                </a:solidFill>
                <a:latin typeface="Calibri"/>
              </a:rPr>
              <a:t>що </a:t>
            </a:r>
            <a:r>
              <a:rPr b="0" lang="ru-RU" sz="2150" spc="-12" strike="noStrike">
                <a:solidFill>
                  <a:srgbClr val="000000"/>
                </a:solidFill>
                <a:latin typeface="Calibri"/>
              </a:rPr>
              <a:t>облік </a:t>
            </a:r>
            <a:r>
              <a:rPr b="0" lang="ru-RU" sz="2150" spc="24" strike="noStrike">
                <a:solidFill>
                  <a:srgbClr val="000000"/>
                </a:solidFill>
                <a:latin typeface="Calibri"/>
              </a:rPr>
              <a:t>має </a:t>
            </a:r>
            <a:r>
              <a:rPr b="0" lang="ru-RU" sz="2150" spc="9" strike="noStrike">
                <a:solidFill>
                  <a:srgbClr val="000000"/>
                </a:solidFill>
                <a:latin typeface="Calibri"/>
              </a:rPr>
              <a:t>охоплювати </a:t>
            </a:r>
            <a:r>
              <a:rPr b="0" lang="ru-RU" sz="2150" spc="4" strike="noStrike">
                <a:solidFill>
                  <a:srgbClr val="000000"/>
                </a:solidFill>
                <a:latin typeface="Calibri"/>
              </a:rPr>
              <a:t>всі </a:t>
            </a:r>
            <a:r>
              <a:rPr b="0" lang="ru-RU" sz="2150" spc="-1" strike="noStrike">
                <a:solidFill>
                  <a:srgbClr val="000000"/>
                </a:solidFill>
                <a:latin typeface="Calibri"/>
              </a:rPr>
              <a:t>сторони </a:t>
            </a:r>
            <a:r>
              <a:rPr b="0" lang="ru-RU" sz="2150" spc="-7" strike="noStrike">
                <a:solidFill>
                  <a:srgbClr val="000000"/>
                </a:solidFill>
                <a:latin typeface="Calibri"/>
              </a:rPr>
              <a:t>господарської  </a:t>
            </a:r>
            <a:r>
              <a:rPr b="0" lang="ru-RU" sz="2150" spc="12" strike="noStrike">
                <a:solidFill>
                  <a:srgbClr val="000000"/>
                </a:solidFill>
                <a:latin typeface="Calibri"/>
              </a:rPr>
              <a:t>діяльності але </a:t>
            </a:r>
            <a:r>
              <a:rPr b="0" lang="ru-RU" sz="2150" spc="-12" strike="noStrike">
                <a:solidFill>
                  <a:srgbClr val="000000"/>
                </a:solidFill>
                <a:latin typeface="Calibri"/>
              </a:rPr>
              <a:t>без </a:t>
            </a:r>
            <a:r>
              <a:rPr b="0" lang="ru-RU" sz="2150" spc="18" strike="noStrike">
                <a:solidFill>
                  <a:srgbClr val="000000"/>
                </a:solidFill>
                <a:latin typeface="Calibri"/>
              </a:rPr>
              <a:t>надмірної </a:t>
            </a:r>
            <a:r>
              <a:rPr b="0" lang="ru-RU" sz="2150" spc="9" strike="noStrike">
                <a:solidFill>
                  <a:srgbClr val="000000"/>
                </a:solidFill>
                <a:latin typeface="Calibri"/>
              </a:rPr>
              <a:t>деталізації</a:t>
            </a:r>
            <a:r>
              <a:rPr b="0" lang="ru-RU" sz="2150" spc="228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2150" spc="9" strike="noStrike">
                <a:solidFill>
                  <a:srgbClr val="000000"/>
                </a:solidFill>
                <a:latin typeface="Calibri"/>
              </a:rPr>
              <a:t>показників;</a:t>
            </a:r>
            <a:endParaRPr b="0" lang="uk-UA" sz="215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11"/>
              </a:spcBef>
              <a:tabLst>
                <a:tab algn="l" pos="232560"/>
              </a:tabLst>
            </a:pPr>
            <a:endParaRPr b="0" lang="uk-UA" sz="2250" spc="-1" strike="noStrike">
              <a:solidFill>
                <a:srgbClr val="000000"/>
              </a:solidFill>
              <a:latin typeface="Arial"/>
            </a:endParaRPr>
          </a:p>
          <a:p>
            <a:pPr marL="12600" indent="-286560">
              <a:lnSpc>
                <a:spcPct val="103000"/>
              </a:lnSpc>
              <a:buClr>
                <a:srgbClr val="000000"/>
              </a:buClr>
              <a:buFont typeface="Wingdings" charset="2"/>
              <a:buChar char=""/>
              <a:tabLst>
                <a:tab algn="l" pos="299160"/>
              </a:tabLst>
            </a:pPr>
            <a:r>
              <a:rPr b="0" lang="ru-RU" sz="2150" spc="9" strike="noStrike">
                <a:solidFill>
                  <a:srgbClr val="000000"/>
                </a:solidFill>
                <a:latin typeface="Calibri"/>
              </a:rPr>
              <a:t>ясність </a:t>
            </a:r>
            <a:r>
              <a:rPr b="0" lang="ru-RU" sz="2150" spc="4" strike="noStrike">
                <a:solidFill>
                  <a:srgbClr val="000000"/>
                </a:solidFill>
                <a:latin typeface="Calibri"/>
              </a:rPr>
              <a:t>і доступність </a:t>
            </a:r>
            <a:r>
              <a:rPr b="0" lang="ru-RU" sz="2150" spc="9" strike="noStrike">
                <a:solidFill>
                  <a:srgbClr val="000000"/>
                </a:solidFill>
                <a:latin typeface="Calibri"/>
              </a:rPr>
              <a:t>дає змогу </a:t>
            </a:r>
            <a:r>
              <a:rPr b="0" lang="ru-RU" sz="2150" spc="-1" strike="noStrike">
                <a:solidFill>
                  <a:srgbClr val="000000"/>
                </a:solidFill>
                <a:latin typeface="Calibri"/>
              </a:rPr>
              <a:t>легко </a:t>
            </a:r>
            <a:r>
              <a:rPr b="0" lang="ru-RU" sz="2150" spc="4" strike="noStrike">
                <a:solidFill>
                  <a:srgbClr val="000000"/>
                </a:solidFill>
                <a:latin typeface="Calibri"/>
              </a:rPr>
              <a:t>і </a:t>
            </a:r>
            <a:r>
              <a:rPr b="0" lang="ru-RU" sz="2150" spc="9" strike="noStrike">
                <a:solidFill>
                  <a:srgbClr val="000000"/>
                </a:solidFill>
                <a:latin typeface="Calibri"/>
              </a:rPr>
              <a:t>швидко </a:t>
            </a:r>
            <a:r>
              <a:rPr b="0" lang="ru-RU" sz="2150" spc="-1" strike="noStrike">
                <a:solidFill>
                  <a:srgbClr val="000000"/>
                </a:solidFill>
                <a:latin typeface="Calibri"/>
              </a:rPr>
              <a:t>розібратися </a:t>
            </a:r>
            <a:r>
              <a:rPr b="0" lang="ru-RU" sz="2150" spc="9" strike="noStrike">
                <a:solidFill>
                  <a:srgbClr val="000000"/>
                </a:solidFill>
                <a:latin typeface="Calibri"/>
              </a:rPr>
              <a:t>в </a:t>
            </a:r>
            <a:r>
              <a:rPr b="0" lang="ru-RU" sz="2150" spc="4" strike="noStrike">
                <a:solidFill>
                  <a:srgbClr val="000000"/>
                </a:solidFill>
                <a:latin typeface="Calibri"/>
              </a:rPr>
              <a:t>показниках  </a:t>
            </a:r>
            <a:r>
              <a:rPr b="0" lang="ru-RU" sz="2150" spc="-7" strike="noStrike">
                <a:solidFill>
                  <a:srgbClr val="000000"/>
                </a:solidFill>
                <a:latin typeface="Calibri"/>
              </a:rPr>
              <a:t>господарської </a:t>
            </a:r>
            <a:r>
              <a:rPr b="0" lang="ru-RU" sz="2150" spc="12" strike="noStrike">
                <a:solidFill>
                  <a:srgbClr val="000000"/>
                </a:solidFill>
                <a:latin typeface="Calibri"/>
              </a:rPr>
              <a:t>діяльності </a:t>
            </a:r>
            <a:r>
              <a:rPr b="0" lang="ru-RU" sz="2150" spc="4" strike="noStrike">
                <a:solidFill>
                  <a:srgbClr val="000000"/>
                </a:solidFill>
                <a:latin typeface="Calibri"/>
              </a:rPr>
              <a:t>і </a:t>
            </a:r>
            <a:r>
              <a:rPr b="0" lang="ru-RU" sz="2150" spc="18" strike="noStrike">
                <a:solidFill>
                  <a:srgbClr val="000000"/>
                </a:solidFill>
                <a:latin typeface="Calibri"/>
              </a:rPr>
              <a:t>виявити </a:t>
            </a:r>
            <a:r>
              <a:rPr b="0" lang="ru-RU" sz="2150" spc="-7" strike="noStrike">
                <a:solidFill>
                  <a:srgbClr val="000000"/>
                </a:solidFill>
                <a:latin typeface="Calibri"/>
              </a:rPr>
              <a:t>резерви </a:t>
            </a:r>
            <a:r>
              <a:rPr b="0" lang="ru-RU" sz="2150" spc="-1" strike="noStrike">
                <a:solidFill>
                  <a:srgbClr val="000000"/>
                </a:solidFill>
                <a:latin typeface="Calibri"/>
              </a:rPr>
              <a:t>подальшого </a:t>
            </a:r>
            <a:r>
              <a:rPr b="0" lang="ru-RU" sz="2150" spc="4" strike="noStrike">
                <a:solidFill>
                  <a:srgbClr val="000000"/>
                </a:solidFill>
                <a:latin typeface="Calibri"/>
              </a:rPr>
              <a:t>поліпшення  </a:t>
            </a:r>
            <a:r>
              <a:rPr b="0" lang="ru-RU" sz="2150" spc="12" strike="noStrike">
                <a:solidFill>
                  <a:srgbClr val="000000"/>
                </a:solidFill>
                <a:latin typeface="Calibri"/>
              </a:rPr>
              <a:t>діяльності;</a:t>
            </a:r>
            <a:endParaRPr b="0" lang="uk-UA" sz="215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396360" y="-118800"/>
            <a:ext cx="8350560" cy="1229040"/>
          </a:xfrm>
          <a:prstGeom prst="rect">
            <a:avLst/>
          </a:prstGeom>
          <a:noFill/>
          <a:ln w="0">
            <a:noFill/>
          </a:ln>
        </p:spPr>
        <p:txBody>
          <a:bodyPr lIns="0" rIns="0" tIns="16560" bIns="0" anchor="t">
            <a:noAutofit/>
          </a:bodyPr>
          <a:p>
            <a:pPr marL="2203920" indent="0" algn="ctr">
              <a:lnSpc>
                <a:spcPct val="100000"/>
              </a:lnSpc>
              <a:spcBef>
                <a:spcPts val="130"/>
              </a:spcBef>
              <a:buNone/>
            </a:pPr>
            <a:r>
              <a:rPr b="1" lang="ru-RU" sz="3950" spc="9" strike="noStrike">
                <a:solidFill>
                  <a:srgbClr val="ffff00"/>
                </a:solidFill>
                <a:latin typeface="Calibri"/>
              </a:rPr>
              <a:t>Обєкти</a:t>
            </a:r>
            <a:endParaRPr b="0" lang="ru-RU" sz="3950" spc="-1" strike="noStrike">
              <a:solidFill>
                <a:srgbClr val="000000"/>
              </a:solidFill>
              <a:latin typeface="Calibri"/>
            </a:endParaRPr>
          </a:p>
          <a:p>
            <a:pPr marL="2203920" indent="0" algn="ctr">
              <a:lnSpc>
                <a:spcPct val="100000"/>
              </a:lnSpc>
              <a:spcBef>
                <a:spcPts val="71"/>
              </a:spcBef>
              <a:buNone/>
            </a:pPr>
            <a:r>
              <a:rPr b="1" lang="ru-RU" sz="3950" spc="-1" strike="noStrike">
                <a:solidFill>
                  <a:srgbClr val="ffff00"/>
                </a:solidFill>
                <a:latin typeface="Calibri"/>
              </a:rPr>
              <a:t>бухгалтерського</a:t>
            </a:r>
            <a:r>
              <a:rPr b="1" lang="ru-RU" sz="3950" spc="38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1" lang="ru-RU" sz="3950" spc="-1" strike="noStrike">
                <a:solidFill>
                  <a:srgbClr val="ffff00"/>
                </a:solidFill>
                <a:latin typeface="Calibri"/>
              </a:rPr>
              <a:t>обліку</a:t>
            </a:r>
            <a:endParaRPr b="0" lang="ru-RU" sz="395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3" name="object 3"/>
          <p:cNvSpPr/>
          <p:nvPr/>
        </p:nvSpPr>
        <p:spPr>
          <a:xfrm>
            <a:off x="285840" y="1410840"/>
            <a:ext cx="8857800" cy="308916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2367360" y="5040"/>
            <a:ext cx="6703920" cy="964080"/>
          </a:xfrm>
          <a:prstGeom prst="rect">
            <a:avLst/>
          </a:prstGeom>
          <a:noFill/>
          <a:ln w="0">
            <a:noFill/>
          </a:ln>
        </p:spPr>
        <p:txBody>
          <a:bodyPr lIns="0" rIns="0" tIns="13320" bIns="0" anchor="t">
            <a:noAutofit/>
          </a:bodyPr>
          <a:p>
            <a:pPr marL="12600" indent="0" algn="just">
              <a:lnSpc>
                <a:spcPct val="99000"/>
              </a:lnSpc>
              <a:spcBef>
                <a:spcPts val="105"/>
              </a:spcBef>
              <a:buNone/>
            </a:pPr>
            <a:r>
              <a:rPr b="1" lang="ru-RU" sz="2100" spc="-26" strike="noStrike">
                <a:solidFill>
                  <a:srgbClr val="033749"/>
                </a:solidFill>
                <a:latin typeface="Calibri"/>
              </a:rPr>
              <a:t>Господарські </a:t>
            </a:r>
            <a:r>
              <a:rPr b="1" lang="ru-RU" sz="2100" spc="-1" strike="noStrike">
                <a:solidFill>
                  <a:srgbClr val="033749"/>
                </a:solidFill>
                <a:latin typeface="Calibri"/>
              </a:rPr>
              <a:t>засоби – </a:t>
            </a:r>
            <a:r>
              <a:rPr b="0" lang="ru-RU" sz="2100" spc="-7" strike="noStrike">
                <a:solidFill>
                  <a:srgbClr val="033749"/>
                </a:solidFill>
                <a:latin typeface="Calibri"/>
              </a:rPr>
              <a:t>це сукупність </a:t>
            </a:r>
            <a:r>
              <a:rPr b="0" lang="ru-RU" sz="2100" spc="-12" strike="noStrike">
                <a:solidFill>
                  <a:srgbClr val="033749"/>
                </a:solidFill>
                <a:latin typeface="Calibri"/>
              </a:rPr>
              <a:t>матеріальних  </a:t>
            </a:r>
            <a:r>
              <a:rPr b="0" lang="ru-RU" sz="2100" spc="-7" strike="noStrike">
                <a:solidFill>
                  <a:srgbClr val="033749"/>
                </a:solidFill>
                <a:latin typeface="Calibri"/>
              </a:rPr>
              <a:t>цінностей, </a:t>
            </a:r>
            <a:r>
              <a:rPr b="0" lang="ru-RU" sz="2100" spc="-12" strike="noStrike">
                <a:solidFill>
                  <a:srgbClr val="033749"/>
                </a:solidFill>
                <a:latin typeface="Calibri"/>
              </a:rPr>
              <a:t>які </a:t>
            </a:r>
            <a:r>
              <a:rPr b="0" lang="ru-RU" sz="2100" spc="-1" strike="noStrike">
                <a:solidFill>
                  <a:srgbClr val="033749"/>
                </a:solidFill>
                <a:latin typeface="Calibri"/>
              </a:rPr>
              <a:t>залучені </a:t>
            </a:r>
            <a:r>
              <a:rPr b="0" lang="ru-RU" sz="2100" spc="9" strike="noStrike">
                <a:solidFill>
                  <a:srgbClr val="033749"/>
                </a:solidFill>
                <a:latin typeface="Calibri"/>
              </a:rPr>
              <a:t>до </a:t>
            </a:r>
            <a:r>
              <a:rPr b="0" lang="ru-RU" sz="2100" spc="-1" strike="noStrike">
                <a:solidFill>
                  <a:srgbClr val="033749"/>
                </a:solidFill>
                <a:latin typeface="Calibri"/>
              </a:rPr>
              <a:t>господарської </a:t>
            </a:r>
            <a:r>
              <a:rPr b="0" lang="ru-RU" sz="2100" spc="-12" strike="noStrike">
                <a:solidFill>
                  <a:srgbClr val="033749"/>
                </a:solidFill>
                <a:latin typeface="Calibri"/>
              </a:rPr>
              <a:t>діяльності, </a:t>
            </a:r>
            <a:r>
              <a:rPr b="0" lang="ru-RU" sz="2100" spc="-15" strike="noStrike">
                <a:solidFill>
                  <a:srgbClr val="033749"/>
                </a:solidFill>
                <a:latin typeface="Calibri"/>
              </a:rPr>
              <a:t>або </a:t>
            </a:r>
            <a:r>
              <a:rPr b="0" lang="ru-RU" sz="2100" spc="-1" strike="noStrike">
                <a:solidFill>
                  <a:srgbClr val="033749"/>
                </a:solidFill>
                <a:latin typeface="Calibri"/>
              </a:rPr>
              <a:t>є  </a:t>
            </a:r>
            <a:r>
              <a:rPr b="0" lang="ru-RU" sz="2100" spc="-21" strike="noStrike">
                <a:solidFill>
                  <a:srgbClr val="033749"/>
                </a:solidFill>
                <a:latin typeface="Calibri"/>
              </a:rPr>
              <a:t>її </a:t>
            </a:r>
            <a:r>
              <a:rPr b="0" lang="ru-RU" sz="2100" spc="-15" strike="noStrike">
                <a:solidFill>
                  <a:srgbClr val="033749"/>
                </a:solidFill>
                <a:latin typeface="Calibri"/>
              </a:rPr>
              <a:t>результатом, </a:t>
            </a:r>
            <a:r>
              <a:rPr b="0" lang="ru-RU" sz="2100" spc="-1" strike="noStrike">
                <a:solidFill>
                  <a:srgbClr val="033749"/>
                </a:solidFill>
                <a:latin typeface="Calibri"/>
              </a:rPr>
              <a:t>а </a:t>
            </a:r>
            <a:r>
              <a:rPr b="0" lang="ru-RU" sz="2100" spc="-7" strike="noStrike">
                <a:solidFill>
                  <a:srgbClr val="033749"/>
                </a:solidFill>
                <a:latin typeface="Calibri"/>
              </a:rPr>
              <a:t>також грошові кошти </a:t>
            </a:r>
            <a:r>
              <a:rPr b="0" lang="ru-RU" sz="2100" spc="4" strike="noStrike">
                <a:solidFill>
                  <a:srgbClr val="033749"/>
                </a:solidFill>
                <a:latin typeface="Calibri"/>
              </a:rPr>
              <a:t>та </a:t>
            </a:r>
            <a:r>
              <a:rPr b="0" lang="ru-RU" sz="2100" spc="-7" strike="noStrike">
                <a:solidFill>
                  <a:srgbClr val="033749"/>
                </a:solidFill>
                <a:latin typeface="Calibri"/>
              </a:rPr>
              <a:t>різні</a:t>
            </a:r>
            <a:r>
              <a:rPr b="0" lang="ru-RU" sz="2100" spc="-60" strike="noStrike">
                <a:solidFill>
                  <a:srgbClr val="033749"/>
                </a:solidFill>
                <a:latin typeface="Calibri"/>
              </a:rPr>
              <a:t> </a:t>
            </a:r>
            <a:r>
              <a:rPr b="0" lang="ru-RU" sz="2100" spc="-12" strike="noStrike">
                <a:solidFill>
                  <a:srgbClr val="033749"/>
                </a:solidFill>
                <a:latin typeface="Calibri"/>
              </a:rPr>
              <a:t>права.</a:t>
            </a:r>
            <a:endParaRPr b="0" lang="ru-RU" sz="21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object 3"/>
          <p:cNvSpPr/>
          <p:nvPr/>
        </p:nvSpPr>
        <p:spPr>
          <a:xfrm>
            <a:off x="928800" y="1071360"/>
            <a:ext cx="2786040" cy="589680"/>
          </a:xfrm>
          <a:custGeom>
            <a:avLst/>
            <a:gdLst>
              <a:gd name="textAreaLeft" fmla="*/ 0 w 2786040"/>
              <a:gd name="textAreaRight" fmla="*/ 2786400 w 2786040"/>
              <a:gd name="textAreaTop" fmla="*/ 0 h 589680"/>
              <a:gd name="textAreaBottom" fmla="*/ 590040 h 589680"/>
            </a:gdLst>
            <a:ahLst/>
            <a:rect l="textAreaLeft" t="textAreaTop" r="textAreaRight" b="textAreaBottom"/>
            <a:pathLst>
              <a:path w="2786379" h="589914">
                <a:moveTo>
                  <a:pt x="2687787" y="0"/>
                </a:moveTo>
                <a:lnTo>
                  <a:pt x="98237" y="0"/>
                </a:lnTo>
                <a:lnTo>
                  <a:pt x="59997" y="7733"/>
                </a:lnTo>
                <a:lnTo>
                  <a:pt x="28771" y="28815"/>
                </a:lnTo>
                <a:lnTo>
                  <a:pt x="7719" y="60063"/>
                </a:lnTo>
                <a:lnTo>
                  <a:pt x="0" y="98298"/>
                </a:lnTo>
                <a:lnTo>
                  <a:pt x="0" y="491246"/>
                </a:lnTo>
                <a:lnTo>
                  <a:pt x="7719" y="529461"/>
                </a:lnTo>
                <a:lnTo>
                  <a:pt x="28771" y="560668"/>
                </a:lnTo>
                <a:lnTo>
                  <a:pt x="59997" y="581707"/>
                </a:lnTo>
                <a:lnTo>
                  <a:pt x="98237" y="589422"/>
                </a:lnTo>
                <a:lnTo>
                  <a:pt x="2687787" y="589422"/>
                </a:lnTo>
                <a:lnTo>
                  <a:pt x="2726073" y="581707"/>
                </a:lnTo>
                <a:lnTo>
                  <a:pt x="2757316" y="560668"/>
                </a:lnTo>
                <a:lnTo>
                  <a:pt x="2778368" y="529461"/>
                </a:lnTo>
                <a:lnTo>
                  <a:pt x="2786085" y="491246"/>
                </a:lnTo>
                <a:lnTo>
                  <a:pt x="2786085" y="98298"/>
                </a:lnTo>
                <a:lnTo>
                  <a:pt x="2778368" y="60063"/>
                </a:lnTo>
                <a:lnTo>
                  <a:pt x="2757316" y="28815"/>
                </a:lnTo>
                <a:lnTo>
                  <a:pt x="2726073" y="7733"/>
                </a:lnTo>
                <a:lnTo>
                  <a:pt x="2687787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6" name="object 4"/>
          <p:cNvSpPr/>
          <p:nvPr/>
        </p:nvSpPr>
        <p:spPr>
          <a:xfrm>
            <a:off x="928800" y="1071360"/>
            <a:ext cx="2786040" cy="589680"/>
          </a:xfrm>
          <a:custGeom>
            <a:avLst/>
            <a:gdLst>
              <a:gd name="textAreaLeft" fmla="*/ 0 w 2786040"/>
              <a:gd name="textAreaRight" fmla="*/ 2786400 w 2786040"/>
              <a:gd name="textAreaTop" fmla="*/ 0 h 589680"/>
              <a:gd name="textAreaBottom" fmla="*/ 590040 h 589680"/>
            </a:gdLst>
            <a:ahLst/>
            <a:rect l="textAreaLeft" t="textAreaTop" r="textAreaRight" b="textAreaBottom"/>
            <a:pathLst>
              <a:path w="2786379" h="589914">
                <a:moveTo>
                  <a:pt x="0" y="98297"/>
                </a:moveTo>
                <a:lnTo>
                  <a:pt x="7719" y="60063"/>
                </a:lnTo>
                <a:lnTo>
                  <a:pt x="28771" y="28815"/>
                </a:lnTo>
                <a:lnTo>
                  <a:pt x="59997" y="7733"/>
                </a:lnTo>
                <a:lnTo>
                  <a:pt x="98237" y="0"/>
                </a:lnTo>
                <a:lnTo>
                  <a:pt x="2687787" y="0"/>
                </a:lnTo>
                <a:lnTo>
                  <a:pt x="2726073" y="7733"/>
                </a:lnTo>
                <a:lnTo>
                  <a:pt x="2757315" y="28815"/>
                </a:lnTo>
                <a:lnTo>
                  <a:pt x="2778368" y="60063"/>
                </a:lnTo>
                <a:lnTo>
                  <a:pt x="2786085" y="98297"/>
                </a:lnTo>
                <a:lnTo>
                  <a:pt x="2786085" y="491246"/>
                </a:lnTo>
                <a:lnTo>
                  <a:pt x="2778368" y="529461"/>
                </a:lnTo>
                <a:lnTo>
                  <a:pt x="2757315" y="560668"/>
                </a:lnTo>
                <a:lnTo>
                  <a:pt x="2726073" y="581707"/>
                </a:lnTo>
                <a:lnTo>
                  <a:pt x="2687787" y="589422"/>
                </a:lnTo>
                <a:lnTo>
                  <a:pt x="98237" y="589422"/>
                </a:lnTo>
                <a:lnTo>
                  <a:pt x="59997" y="581707"/>
                </a:lnTo>
                <a:lnTo>
                  <a:pt x="28771" y="560668"/>
                </a:lnTo>
                <a:lnTo>
                  <a:pt x="7719" y="529461"/>
                </a:lnTo>
                <a:lnTo>
                  <a:pt x="0" y="491246"/>
                </a:lnTo>
                <a:lnTo>
                  <a:pt x="0" y="98297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7" name="object 5"/>
          <p:cNvSpPr/>
          <p:nvPr/>
        </p:nvSpPr>
        <p:spPr>
          <a:xfrm>
            <a:off x="5643720" y="1071360"/>
            <a:ext cx="2857320" cy="589680"/>
          </a:xfrm>
          <a:custGeom>
            <a:avLst/>
            <a:gdLst>
              <a:gd name="textAreaLeft" fmla="*/ 0 w 2857320"/>
              <a:gd name="textAreaRight" fmla="*/ 2857680 w 2857320"/>
              <a:gd name="textAreaTop" fmla="*/ 0 h 589680"/>
              <a:gd name="textAreaBottom" fmla="*/ 590040 h 589680"/>
            </a:gdLst>
            <a:ahLst/>
            <a:rect l="textAreaLeft" t="textAreaTop" r="textAreaRight" b="textAreaBottom"/>
            <a:pathLst>
              <a:path w="2857500" h="589914">
                <a:moveTo>
                  <a:pt x="2759202" y="0"/>
                </a:moveTo>
                <a:lnTo>
                  <a:pt x="98176" y="0"/>
                </a:lnTo>
                <a:lnTo>
                  <a:pt x="59960" y="7733"/>
                </a:lnTo>
                <a:lnTo>
                  <a:pt x="28754" y="28815"/>
                </a:lnTo>
                <a:lnTo>
                  <a:pt x="7714" y="60063"/>
                </a:lnTo>
                <a:lnTo>
                  <a:pt x="0" y="98298"/>
                </a:lnTo>
                <a:lnTo>
                  <a:pt x="0" y="491246"/>
                </a:lnTo>
                <a:lnTo>
                  <a:pt x="7714" y="529461"/>
                </a:lnTo>
                <a:lnTo>
                  <a:pt x="28754" y="560668"/>
                </a:lnTo>
                <a:lnTo>
                  <a:pt x="59960" y="581707"/>
                </a:lnTo>
                <a:lnTo>
                  <a:pt x="98176" y="589422"/>
                </a:lnTo>
                <a:lnTo>
                  <a:pt x="2759202" y="589422"/>
                </a:lnTo>
                <a:lnTo>
                  <a:pt x="2797449" y="581707"/>
                </a:lnTo>
                <a:lnTo>
                  <a:pt x="2828696" y="560668"/>
                </a:lnTo>
                <a:lnTo>
                  <a:pt x="2849770" y="529461"/>
                </a:lnTo>
                <a:lnTo>
                  <a:pt x="2857500" y="491246"/>
                </a:lnTo>
                <a:lnTo>
                  <a:pt x="2857500" y="98298"/>
                </a:lnTo>
                <a:lnTo>
                  <a:pt x="2849770" y="60063"/>
                </a:lnTo>
                <a:lnTo>
                  <a:pt x="2828696" y="28815"/>
                </a:lnTo>
                <a:lnTo>
                  <a:pt x="2797449" y="7733"/>
                </a:lnTo>
                <a:lnTo>
                  <a:pt x="2759202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8" name="object 6"/>
          <p:cNvSpPr/>
          <p:nvPr/>
        </p:nvSpPr>
        <p:spPr>
          <a:xfrm>
            <a:off x="5643720" y="1071360"/>
            <a:ext cx="2857320" cy="589680"/>
          </a:xfrm>
          <a:custGeom>
            <a:avLst/>
            <a:gdLst>
              <a:gd name="textAreaLeft" fmla="*/ 0 w 2857320"/>
              <a:gd name="textAreaRight" fmla="*/ 2857680 w 2857320"/>
              <a:gd name="textAreaTop" fmla="*/ 0 h 589680"/>
              <a:gd name="textAreaBottom" fmla="*/ 590040 h 589680"/>
            </a:gdLst>
            <a:ahLst/>
            <a:rect l="textAreaLeft" t="textAreaTop" r="textAreaRight" b="textAreaBottom"/>
            <a:pathLst>
              <a:path w="2857500" h="589914">
                <a:moveTo>
                  <a:pt x="0" y="98297"/>
                </a:moveTo>
                <a:lnTo>
                  <a:pt x="7714" y="60063"/>
                </a:lnTo>
                <a:lnTo>
                  <a:pt x="28754" y="28815"/>
                </a:lnTo>
                <a:lnTo>
                  <a:pt x="59960" y="7733"/>
                </a:lnTo>
                <a:lnTo>
                  <a:pt x="98176" y="0"/>
                </a:lnTo>
                <a:lnTo>
                  <a:pt x="2759201" y="0"/>
                </a:lnTo>
                <a:lnTo>
                  <a:pt x="2797449" y="7733"/>
                </a:lnTo>
                <a:lnTo>
                  <a:pt x="2828696" y="28815"/>
                </a:lnTo>
                <a:lnTo>
                  <a:pt x="2849770" y="60063"/>
                </a:lnTo>
                <a:lnTo>
                  <a:pt x="2857499" y="98297"/>
                </a:lnTo>
                <a:lnTo>
                  <a:pt x="2857499" y="491246"/>
                </a:lnTo>
                <a:lnTo>
                  <a:pt x="2849770" y="529461"/>
                </a:lnTo>
                <a:lnTo>
                  <a:pt x="2828696" y="560668"/>
                </a:lnTo>
                <a:lnTo>
                  <a:pt x="2797449" y="581707"/>
                </a:lnTo>
                <a:lnTo>
                  <a:pt x="2759201" y="589422"/>
                </a:lnTo>
                <a:lnTo>
                  <a:pt x="98176" y="589422"/>
                </a:lnTo>
                <a:lnTo>
                  <a:pt x="59960" y="581707"/>
                </a:lnTo>
                <a:lnTo>
                  <a:pt x="28754" y="560668"/>
                </a:lnTo>
                <a:lnTo>
                  <a:pt x="7714" y="529461"/>
                </a:lnTo>
                <a:lnTo>
                  <a:pt x="0" y="491246"/>
                </a:lnTo>
                <a:lnTo>
                  <a:pt x="0" y="98297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9" name="object 7"/>
          <p:cNvSpPr/>
          <p:nvPr/>
        </p:nvSpPr>
        <p:spPr>
          <a:xfrm>
            <a:off x="1208880" y="1153800"/>
            <a:ext cx="7131960" cy="378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  <a:tabLst>
                <a:tab algn="l" pos="4617720"/>
              </a:tabLst>
            </a:pPr>
            <a:r>
              <a:rPr b="1" lang="ru-RU" sz="2400" spc="-15" strike="noStrike">
                <a:solidFill>
                  <a:srgbClr val="ffffff"/>
                </a:solidFill>
                <a:latin typeface="Calibri"/>
              </a:rPr>
              <a:t>Оборотні</a:t>
            </a:r>
            <a:r>
              <a:rPr b="1" lang="ru-RU" sz="2400" spc="52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b="1" lang="ru-RU" sz="2400" spc="-1" strike="noStrike">
                <a:solidFill>
                  <a:srgbClr val="ffffff"/>
                </a:solidFill>
                <a:latin typeface="Calibri"/>
              </a:rPr>
              <a:t>активи</a:t>
            </a:r>
            <a:r>
              <a:rPr b="1" lang="ru-RU" sz="2400" spc="-1" strike="noStrike">
                <a:solidFill>
                  <a:srgbClr val="ffffff"/>
                </a:solidFill>
                <a:latin typeface="Calibri"/>
              </a:rPr>
              <a:t>	</a:t>
            </a:r>
            <a:r>
              <a:rPr b="1" lang="ru-RU" sz="2400" spc="-21" strike="noStrike">
                <a:solidFill>
                  <a:srgbClr val="ffffff"/>
                </a:solidFill>
                <a:latin typeface="Calibri"/>
              </a:rPr>
              <a:t>Необоротні</a:t>
            </a:r>
            <a:r>
              <a:rPr b="1" lang="ru-RU" sz="2400" spc="69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b="1" lang="ru-RU" sz="2400" spc="-1" strike="noStrike">
                <a:solidFill>
                  <a:srgbClr val="ffffff"/>
                </a:solidFill>
                <a:latin typeface="Calibri"/>
              </a:rPr>
              <a:t>активи</a:t>
            </a:r>
            <a:endParaRPr b="0" lang="uk-UA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object 8"/>
          <p:cNvSpPr/>
          <p:nvPr/>
        </p:nvSpPr>
        <p:spPr>
          <a:xfrm>
            <a:off x="214200" y="1714320"/>
            <a:ext cx="4143600" cy="3428640"/>
          </a:xfrm>
          <a:custGeom>
            <a:avLst/>
            <a:gdLst>
              <a:gd name="textAreaLeft" fmla="*/ 0 w 4143600"/>
              <a:gd name="textAreaRight" fmla="*/ 4143960 w 4143600"/>
              <a:gd name="textAreaTop" fmla="*/ 0 h 3428640"/>
              <a:gd name="textAreaBottom" fmla="*/ 3429000 h 3428640"/>
            </a:gdLst>
            <a:ahLst/>
            <a:rect l="textAreaLeft" t="textAreaTop" r="textAreaRight" b="textAreaBottom"/>
            <a:pathLst>
              <a:path w="4144010" h="3429000">
                <a:moveTo>
                  <a:pt x="0" y="3429000"/>
                </a:moveTo>
                <a:lnTo>
                  <a:pt x="4143390" y="3429000"/>
                </a:lnTo>
                <a:lnTo>
                  <a:pt x="4143390" y="0"/>
                </a:lnTo>
                <a:lnTo>
                  <a:pt x="0" y="0"/>
                </a:lnTo>
                <a:lnTo>
                  <a:pt x="0" y="342900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1" name="object 9"/>
          <p:cNvSpPr/>
          <p:nvPr/>
        </p:nvSpPr>
        <p:spPr>
          <a:xfrm>
            <a:off x="214200" y="1714680"/>
            <a:ext cx="4143600" cy="3428640"/>
          </a:xfrm>
          <a:custGeom>
            <a:avLst/>
            <a:gdLst>
              <a:gd name="textAreaLeft" fmla="*/ 0 w 4143600"/>
              <a:gd name="textAreaRight" fmla="*/ 4143960 w 4143600"/>
              <a:gd name="textAreaTop" fmla="*/ 0 h 3428640"/>
              <a:gd name="textAreaBottom" fmla="*/ 3429000 h 3428640"/>
            </a:gdLst>
            <a:ahLst/>
            <a:rect l="textAreaLeft" t="textAreaTop" r="textAreaRight" b="textAreaBottom"/>
            <a:pathLst>
              <a:path w="4144010" h="3429000">
                <a:moveTo>
                  <a:pt x="0" y="3428999"/>
                </a:moveTo>
                <a:lnTo>
                  <a:pt x="4143390" y="3428999"/>
                </a:lnTo>
                <a:lnTo>
                  <a:pt x="4143390" y="0"/>
                </a:lnTo>
                <a:lnTo>
                  <a:pt x="0" y="0"/>
                </a:lnTo>
                <a:lnTo>
                  <a:pt x="0" y="3428999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2" name="object 10"/>
          <p:cNvSpPr/>
          <p:nvPr/>
        </p:nvSpPr>
        <p:spPr>
          <a:xfrm>
            <a:off x="341640" y="1756080"/>
            <a:ext cx="3890160" cy="331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88200" indent="-76320">
              <a:lnSpc>
                <a:spcPct val="100000"/>
              </a:lnSpc>
              <a:spcBef>
                <a:spcPts val="99"/>
              </a:spcBef>
              <a:tabLst>
                <a:tab algn="l" pos="0"/>
              </a:tabLst>
            </a:pPr>
            <a:r>
              <a:rPr b="0" lang="ru-RU" sz="1800" spc="-1" strike="noStrike">
                <a:solidFill>
                  <a:srgbClr val="ffffff"/>
                </a:solidFill>
                <a:latin typeface="Calibri"/>
              </a:rPr>
              <a:t>це </a:t>
            </a:r>
            <a:r>
              <a:rPr b="0" lang="ru-RU" sz="1800" spc="-7" strike="noStrike">
                <a:solidFill>
                  <a:srgbClr val="ffffff"/>
                </a:solidFill>
                <a:latin typeface="Calibri"/>
              </a:rPr>
              <a:t>господарські </a:t>
            </a:r>
            <a:r>
              <a:rPr b="0" lang="ru-RU" sz="1800" spc="4" strike="noStrike">
                <a:solidFill>
                  <a:srgbClr val="ffffff"/>
                </a:solidFill>
                <a:latin typeface="Calibri"/>
              </a:rPr>
              <a:t>засоби, призначені</a:t>
            </a:r>
            <a:r>
              <a:rPr b="0" lang="ru-RU" sz="1800" spc="-157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b="0" lang="ru-RU" sz="1800" spc="-21" strike="noStrike">
                <a:solidFill>
                  <a:srgbClr val="ffffff"/>
                </a:solidFill>
                <a:latin typeface="Calibri"/>
              </a:rPr>
              <a:t>для  </a:t>
            </a:r>
            <a:r>
              <a:rPr b="0" lang="ru-RU" sz="1800" spc="9" strike="noStrike">
                <a:solidFill>
                  <a:srgbClr val="ffffff"/>
                </a:solidFill>
                <a:latin typeface="Calibri"/>
              </a:rPr>
              <a:t>реалізації або </a:t>
            </a:r>
            <a:r>
              <a:rPr b="0" lang="ru-RU" sz="1800" spc="12" strike="noStrike">
                <a:solidFill>
                  <a:srgbClr val="ffffff"/>
                </a:solidFill>
                <a:latin typeface="Calibri"/>
              </a:rPr>
              <a:t>споживання </a:t>
            </a:r>
            <a:r>
              <a:rPr b="0" lang="ru-RU" sz="1800" spc="-1" strike="noStrike">
                <a:solidFill>
                  <a:srgbClr val="ffffff"/>
                </a:solidFill>
                <a:latin typeface="Calibri"/>
              </a:rPr>
              <a:t>протягом  </a:t>
            </a:r>
            <a:r>
              <a:rPr b="0" lang="ru-RU" sz="1800" spc="9" strike="noStrike">
                <a:solidFill>
                  <a:srgbClr val="ffffff"/>
                </a:solidFill>
                <a:latin typeface="Calibri"/>
              </a:rPr>
              <a:t>операційного </a:t>
            </a:r>
            <a:r>
              <a:rPr b="0" lang="ru-RU" sz="1800" spc="-12" strike="noStrike">
                <a:solidFill>
                  <a:srgbClr val="ffffff"/>
                </a:solidFill>
                <a:latin typeface="Calibri"/>
              </a:rPr>
              <a:t>циклу </a:t>
            </a:r>
            <a:r>
              <a:rPr b="0" lang="ru-RU" sz="1800" spc="12" strike="noStrike">
                <a:solidFill>
                  <a:srgbClr val="ffffff"/>
                </a:solidFill>
                <a:latin typeface="Calibri"/>
              </a:rPr>
              <a:t>або </a:t>
            </a:r>
            <a:r>
              <a:rPr b="0" lang="ru-RU" sz="1800" spc="-7" strike="noStrike">
                <a:solidFill>
                  <a:srgbClr val="ffffff"/>
                </a:solidFill>
                <a:latin typeface="Calibri"/>
              </a:rPr>
              <a:t>дванадцяти  </a:t>
            </a:r>
            <a:r>
              <a:rPr b="0" lang="ru-RU" sz="1800" spc="-1" strike="noStrike">
                <a:solidFill>
                  <a:srgbClr val="ffffff"/>
                </a:solidFill>
                <a:latin typeface="Calibri"/>
              </a:rPr>
              <a:t>місяців з </a:t>
            </a:r>
            <a:r>
              <a:rPr b="0" lang="ru-RU" sz="1800" spc="-12" strike="noStrike">
                <a:solidFill>
                  <a:srgbClr val="ffffff"/>
                </a:solidFill>
                <a:latin typeface="Calibri"/>
              </a:rPr>
              <a:t>дати </a:t>
            </a:r>
            <a:r>
              <a:rPr b="0" lang="ru-RU" sz="1800" spc="-7" strike="noStrike">
                <a:solidFill>
                  <a:srgbClr val="ffffff"/>
                </a:solidFill>
                <a:latin typeface="Calibri"/>
              </a:rPr>
              <a:t>балансу, тому </a:t>
            </a:r>
            <a:r>
              <a:rPr b="0" lang="ru-RU" sz="1800" spc="4" strike="noStrike">
                <a:solidFill>
                  <a:srgbClr val="ffffff"/>
                </a:solidFill>
                <a:latin typeface="Calibri"/>
              </a:rPr>
              <a:t>всю </a:t>
            </a:r>
            <a:r>
              <a:rPr b="0" lang="ru-RU" sz="1800" spc="9" strike="noStrike">
                <a:solidFill>
                  <a:srgbClr val="ffffff"/>
                </a:solidFill>
                <a:latin typeface="Calibri"/>
              </a:rPr>
              <a:t>свою  </a:t>
            </a:r>
            <a:r>
              <a:rPr b="0" lang="ru-RU" sz="1800" spc="4" strike="noStrike">
                <a:solidFill>
                  <a:srgbClr val="ffffff"/>
                </a:solidFill>
                <a:latin typeface="Calibri"/>
              </a:rPr>
              <a:t>вартість </a:t>
            </a:r>
            <a:r>
              <a:rPr b="0" lang="ru-RU" sz="1800" spc="12" strike="noStrike">
                <a:solidFill>
                  <a:srgbClr val="ffffff"/>
                </a:solidFill>
                <a:latin typeface="Calibri"/>
              </a:rPr>
              <a:t>вони </a:t>
            </a:r>
            <a:r>
              <a:rPr b="0" lang="ru-RU" sz="1800" spc="9" strike="noStrike">
                <a:solidFill>
                  <a:srgbClr val="ffffff"/>
                </a:solidFill>
                <a:latin typeface="Calibri"/>
              </a:rPr>
              <a:t>відразу </a:t>
            </a:r>
            <a:r>
              <a:rPr b="0" lang="ru-RU" sz="1800" spc="-1" strike="noStrike">
                <a:solidFill>
                  <a:srgbClr val="ffffff"/>
                </a:solidFill>
                <a:latin typeface="Calibri"/>
              </a:rPr>
              <a:t>переносять на  виготовлену з них </a:t>
            </a:r>
            <a:r>
              <a:rPr b="0" lang="ru-RU" sz="1800" spc="-7" strike="noStrike">
                <a:solidFill>
                  <a:srgbClr val="ffffff"/>
                </a:solidFill>
                <a:latin typeface="Calibri"/>
              </a:rPr>
              <a:t>продукцію. </a:t>
            </a:r>
            <a:r>
              <a:rPr b="0" lang="ru-RU" sz="1800" spc="-21" strike="noStrike">
                <a:solidFill>
                  <a:srgbClr val="ffffff"/>
                </a:solidFill>
                <a:latin typeface="Calibri"/>
              </a:rPr>
              <a:t>До</a:t>
            </a:r>
            <a:r>
              <a:rPr b="0" lang="ru-RU" sz="1800" spc="-157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b="0" lang="ru-RU" sz="1800" spc="-1" strike="noStrike">
                <a:solidFill>
                  <a:srgbClr val="ffffff"/>
                </a:solidFill>
                <a:latin typeface="Calibri"/>
              </a:rPr>
              <a:t>них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  <a:tabLst>
                <a:tab algn="l" pos="0"/>
              </a:tabLst>
            </a:pPr>
            <a:r>
              <a:rPr b="0" lang="ru-RU" sz="1800" spc="-1" strike="noStrike">
                <a:solidFill>
                  <a:srgbClr val="ffffff"/>
                </a:solidFill>
                <a:latin typeface="Calibri"/>
              </a:rPr>
              <a:t>належать: </a:t>
            </a:r>
            <a:r>
              <a:rPr b="0" lang="ru-RU" sz="1800" spc="4" strike="noStrike">
                <a:solidFill>
                  <a:srgbClr val="ffffff"/>
                </a:solidFill>
                <a:latin typeface="Calibri"/>
              </a:rPr>
              <a:t>виробничі</a:t>
            </a:r>
            <a:r>
              <a:rPr b="0" lang="ru-RU" sz="1800" spc="-191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b="0" lang="ru-RU" sz="1800" spc="9" strike="noStrike">
                <a:solidFill>
                  <a:srgbClr val="ffffff"/>
                </a:solidFill>
                <a:latin typeface="Calibri"/>
              </a:rPr>
              <a:t>запаси,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  <a:p>
            <a:pPr marL="12600" indent="720" algn="ctr">
              <a:lnSpc>
                <a:spcPct val="99000"/>
              </a:lnSpc>
              <a:spcBef>
                <a:spcPts val="34"/>
              </a:spcBef>
              <a:tabLst>
                <a:tab algn="l" pos="0"/>
              </a:tabLst>
            </a:pPr>
            <a:r>
              <a:rPr b="0" lang="ru-RU" sz="1800" spc="4" strike="noStrike">
                <a:solidFill>
                  <a:srgbClr val="ffffff"/>
                </a:solidFill>
                <a:latin typeface="Calibri"/>
              </a:rPr>
              <a:t>незавершене </a:t>
            </a:r>
            <a:r>
              <a:rPr b="0" lang="ru-RU" sz="1800" spc="9" strike="noStrike">
                <a:solidFill>
                  <a:srgbClr val="ffffff"/>
                </a:solidFill>
                <a:latin typeface="Calibri"/>
              </a:rPr>
              <a:t>виробництво, </a:t>
            </a:r>
            <a:r>
              <a:rPr b="0" lang="ru-RU" sz="1800" spc="-1" strike="noStrike">
                <a:solidFill>
                  <a:srgbClr val="ffffff"/>
                </a:solidFill>
                <a:latin typeface="Calibri"/>
              </a:rPr>
              <a:t>готова  </a:t>
            </a:r>
            <a:r>
              <a:rPr b="0" lang="ru-RU" sz="1800" spc="-7" strike="noStrike">
                <a:solidFill>
                  <a:srgbClr val="ffffff"/>
                </a:solidFill>
                <a:latin typeface="Calibri"/>
              </a:rPr>
              <a:t>продукція, </a:t>
            </a:r>
            <a:r>
              <a:rPr b="0" lang="ru-RU" sz="1800" spc="9" strike="noStrike">
                <a:solidFill>
                  <a:srgbClr val="ffffff"/>
                </a:solidFill>
                <a:latin typeface="Calibri"/>
              </a:rPr>
              <a:t>товари, </a:t>
            </a:r>
            <a:r>
              <a:rPr b="0" lang="ru-RU" sz="1800" spc="4" strike="noStrike">
                <a:solidFill>
                  <a:srgbClr val="ffffff"/>
                </a:solidFill>
                <a:latin typeface="Calibri"/>
              </a:rPr>
              <a:t>поточна</a:t>
            </a:r>
            <a:r>
              <a:rPr b="0" lang="ru-RU" sz="1800" spc="-262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b="0" lang="ru-RU" sz="1800" spc="-7" strike="noStrike">
                <a:solidFill>
                  <a:srgbClr val="ffffff"/>
                </a:solidFill>
                <a:latin typeface="Calibri"/>
              </a:rPr>
              <a:t>дебіторська  </a:t>
            </a:r>
            <a:r>
              <a:rPr b="0" lang="ru-RU" sz="1800" spc="4" strike="noStrike">
                <a:solidFill>
                  <a:srgbClr val="ffffff"/>
                </a:solidFill>
                <a:latin typeface="Calibri"/>
              </a:rPr>
              <a:t>заборгованість, грошові </a:t>
            </a:r>
            <a:r>
              <a:rPr b="0" lang="ru-RU" sz="1800" spc="-15" strike="noStrike">
                <a:solidFill>
                  <a:srgbClr val="ffffff"/>
                </a:solidFill>
                <a:latin typeface="Calibri"/>
              </a:rPr>
              <a:t>кошти та</a:t>
            </a:r>
            <a:r>
              <a:rPr b="0" lang="ru-RU" sz="1800" spc="-111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b="0" lang="ru-RU" sz="1800" spc="12" strike="noStrike">
                <a:solidFill>
                  <a:srgbClr val="ffffff"/>
                </a:solidFill>
                <a:latin typeface="Calibri"/>
              </a:rPr>
              <a:t>їх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  <a:p>
            <a:pPr marL="270000" indent="720" algn="ctr">
              <a:lnSpc>
                <a:spcPts val="2180"/>
              </a:lnSpc>
              <a:spcBef>
                <a:spcPts val="74"/>
              </a:spcBef>
              <a:tabLst>
                <a:tab algn="l" pos="0"/>
              </a:tabLst>
            </a:pPr>
            <a:r>
              <a:rPr b="0" lang="ru-RU" sz="1800" spc="4" strike="noStrike">
                <a:solidFill>
                  <a:srgbClr val="ffffff"/>
                </a:solidFill>
                <a:latin typeface="Calibri"/>
              </a:rPr>
              <a:t>еквіваленти </a:t>
            </a:r>
            <a:r>
              <a:rPr b="0" lang="ru-RU" sz="1800" spc="-1" strike="noStrike">
                <a:solidFill>
                  <a:srgbClr val="ffffff"/>
                </a:solidFill>
                <a:latin typeface="Calibri"/>
              </a:rPr>
              <a:t>в касі </a:t>
            </a:r>
            <a:r>
              <a:rPr b="0" lang="ru-RU" sz="1800" spc="-15" strike="noStrike">
                <a:solidFill>
                  <a:srgbClr val="ffffff"/>
                </a:solidFill>
                <a:latin typeface="Calibri"/>
              </a:rPr>
              <a:t>та </a:t>
            </a:r>
            <a:r>
              <a:rPr b="0" lang="ru-RU" sz="1800" spc="-1" strike="noStrike">
                <a:solidFill>
                  <a:srgbClr val="ffffff"/>
                </a:solidFill>
                <a:latin typeface="Calibri"/>
              </a:rPr>
              <a:t>на </a:t>
            </a:r>
            <a:r>
              <a:rPr b="0" lang="ru-RU" sz="1800" spc="4" strike="noStrike">
                <a:solidFill>
                  <a:srgbClr val="ffffff"/>
                </a:solidFill>
                <a:latin typeface="Calibri"/>
              </a:rPr>
              <a:t>рахунках</a:t>
            </a:r>
            <a:r>
              <a:rPr b="0" lang="ru-RU" sz="1800" spc="-222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b="0" lang="ru-RU" sz="1800" spc="-1" strike="noStrike">
                <a:solidFill>
                  <a:srgbClr val="ffffff"/>
                </a:solidFill>
                <a:latin typeface="Calibri"/>
              </a:rPr>
              <a:t>у  </a:t>
            </a:r>
            <a:r>
              <a:rPr b="0" lang="ru-RU" sz="1800" spc="-12" strike="noStrike">
                <a:solidFill>
                  <a:srgbClr val="ffffff"/>
                </a:solidFill>
                <a:latin typeface="Calibri"/>
              </a:rPr>
              <a:t>банку.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object 11"/>
          <p:cNvSpPr/>
          <p:nvPr/>
        </p:nvSpPr>
        <p:spPr>
          <a:xfrm>
            <a:off x="5143680" y="1714680"/>
            <a:ext cx="3857760" cy="3439440"/>
          </a:xfrm>
          <a:prstGeom prst="rect">
            <a:avLst/>
          </a:prstGeom>
          <a:solidFill>
            <a:srgbClr val="619cd1"/>
          </a:solidFill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8280" algn="ctr">
              <a:lnSpc>
                <a:spcPts val="1879"/>
              </a:lnSpc>
            </a:pPr>
            <a:r>
              <a:rPr b="0" lang="ru-RU" sz="1700" spc="-12" strike="noStrike">
                <a:solidFill>
                  <a:srgbClr val="ffffff"/>
                </a:solidFill>
                <a:latin typeface="Calibri"/>
              </a:rPr>
              <a:t>це </a:t>
            </a:r>
            <a:r>
              <a:rPr b="0" lang="ru-RU" sz="1700" spc="4" strike="noStrike">
                <a:solidFill>
                  <a:srgbClr val="ffffff"/>
                </a:solidFill>
                <a:latin typeface="Calibri"/>
              </a:rPr>
              <a:t>сукупність засобів, </a:t>
            </a:r>
            <a:r>
              <a:rPr b="0" lang="ru-RU" sz="1700" spc="12" strike="noStrike">
                <a:solidFill>
                  <a:srgbClr val="ffffff"/>
                </a:solidFill>
                <a:latin typeface="Calibri"/>
              </a:rPr>
              <a:t>які</a:t>
            </a:r>
            <a:r>
              <a:rPr b="0" lang="ru-RU" sz="1700" spc="324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b="0" lang="ru-RU" sz="1700" spc="4" strike="noStrike">
                <a:solidFill>
                  <a:srgbClr val="ffffff"/>
                </a:solidFill>
                <a:latin typeface="Calibri"/>
              </a:rPr>
              <a:t>багаторазово</a:t>
            </a:r>
            <a:endParaRPr b="0" lang="uk-UA" sz="1700" spc="-1" strike="noStrike">
              <a:solidFill>
                <a:srgbClr val="000000"/>
              </a:solidFill>
              <a:latin typeface="Arial"/>
            </a:endParaRPr>
          </a:p>
          <a:p>
            <a:pPr marL="144720" algn="ctr">
              <a:lnSpc>
                <a:spcPct val="103000"/>
              </a:lnSpc>
            </a:pPr>
            <a:r>
              <a:rPr b="0" lang="ru-RU" sz="1700" spc="-7" strike="noStrike">
                <a:solidFill>
                  <a:srgbClr val="ffffff"/>
                </a:solidFill>
                <a:latin typeface="Calibri"/>
              </a:rPr>
              <a:t>беруть </a:t>
            </a:r>
            <a:r>
              <a:rPr b="0" lang="ru-RU" sz="1700" spc="9" strike="noStrike">
                <a:solidFill>
                  <a:srgbClr val="ffffff"/>
                </a:solidFill>
                <a:latin typeface="Calibri"/>
              </a:rPr>
              <a:t>участь у </a:t>
            </a:r>
            <a:r>
              <a:rPr b="0" lang="ru-RU" sz="1700" spc="-1" strike="noStrike">
                <a:solidFill>
                  <a:srgbClr val="ffffff"/>
                </a:solidFill>
                <a:latin typeface="Calibri"/>
              </a:rPr>
              <a:t>процесі </a:t>
            </a:r>
            <a:r>
              <a:rPr b="0" lang="ru-RU" sz="1700" spc="4" strike="noStrike">
                <a:solidFill>
                  <a:srgbClr val="ffffff"/>
                </a:solidFill>
                <a:latin typeface="Calibri"/>
              </a:rPr>
              <a:t>господарської  </a:t>
            </a:r>
            <a:r>
              <a:rPr b="0" lang="ru-RU" sz="1700" spc="9" strike="noStrike">
                <a:solidFill>
                  <a:srgbClr val="ffffff"/>
                </a:solidFill>
                <a:latin typeface="Calibri"/>
              </a:rPr>
              <a:t>діяльності підприємства. </a:t>
            </a:r>
            <a:r>
              <a:rPr b="0" lang="ru-RU" sz="1700" spc="18" strike="noStrike">
                <a:solidFill>
                  <a:srgbClr val="ffffff"/>
                </a:solidFill>
                <a:latin typeface="Calibri"/>
              </a:rPr>
              <a:t>До </a:t>
            </a:r>
            <a:r>
              <a:rPr b="0" lang="ru-RU" sz="1700" spc="-12" strike="noStrike">
                <a:solidFill>
                  <a:srgbClr val="ffffff"/>
                </a:solidFill>
                <a:latin typeface="Calibri"/>
              </a:rPr>
              <a:t>них  </a:t>
            </a:r>
            <a:r>
              <a:rPr b="0" lang="ru-RU" sz="1700" spc="4" strike="noStrike">
                <a:solidFill>
                  <a:srgbClr val="ffffff"/>
                </a:solidFill>
                <a:latin typeface="Calibri"/>
              </a:rPr>
              <a:t>належать </a:t>
            </a:r>
            <a:r>
              <a:rPr b="0" lang="ru-RU" sz="1700" spc="9" strike="noStrike">
                <a:solidFill>
                  <a:srgbClr val="ffffff"/>
                </a:solidFill>
                <a:latin typeface="Calibri"/>
              </a:rPr>
              <a:t>засоби </a:t>
            </a:r>
            <a:r>
              <a:rPr b="0" lang="ru-RU" sz="1700" spc="4" strike="noStrike">
                <a:solidFill>
                  <a:srgbClr val="ffffff"/>
                </a:solidFill>
                <a:latin typeface="Calibri"/>
              </a:rPr>
              <a:t>тривалістю  </a:t>
            </a:r>
            <a:r>
              <a:rPr b="0" lang="ru-RU" sz="1700" spc="-1" strike="noStrike">
                <a:solidFill>
                  <a:srgbClr val="ffffff"/>
                </a:solidFill>
                <a:latin typeface="Calibri"/>
              </a:rPr>
              <a:t>використання </a:t>
            </a:r>
            <a:r>
              <a:rPr b="0" lang="ru-RU" sz="1700" spc="9" strike="noStrike">
                <a:solidFill>
                  <a:srgbClr val="ffffff"/>
                </a:solidFill>
                <a:latin typeface="Calibri"/>
              </a:rPr>
              <a:t>більше </a:t>
            </a:r>
            <a:r>
              <a:rPr b="0" lang="ru-RU" sz="1700" spc="-12" strike="noStrike">
                <a:solidFill>
                  <a:srgbClr val="ffffff"/>
                </a:solidFill>
                <a:latin typeface="Calibri"/>
              </a:rPr>
              <a:t>одного </a:t>
            </a:r>
            <a:r>
              <a:rPr b="0" lang="ru-RU" sz="1700" spc="9" strike="noStrike">
                <a:solidFill>
                  <a:srgbClr val="ffffff"/>
                </a:solidFill>
                <a:latin typeface="Calibri"/>
              </a:rPr>
              <a:t>року  </a:t>
            </a:r>
            <a:r>
              <a:rPr b="0" lang="ru-RU" sz="1700" spc="4" strike="noStrike">
                <a:solidFill>
                  <a:srgbClr val="ffffff"/>
                </a:solidFill>
                <a:latin typeface="Calibri"/>
              </a:rPr>
              <a:t>(або </a:t>
            </a:r>
            <a:r>
              <a:rPr b="0" lang="ru-RU" sz="1700" spc="-7" strike="noStrike">
                <a:solidFill>
                  <a:srgbClr val="ffffff"/>
                </a:solidFill>
                <a:latin typeface="Calibri"/>
              </a:rPr>
              <a:t>операційного </a:t>
            </a:r>
            <a:r>
              <a:rPr b="0" lang="ru-RU" sz="1700" spc="-15" strike="noStrike">
                <a:solidFill>
                  <a:srgbClr val="ffffff"/>
                </a:solidFill>
                <a:latin typeface="Calibri"/>
              </a:rPr>
              <a:t>циклу, </a:t>
            </a:r>
            <a:r>
              <a:rPr b="0" lang="ru-RU" sz="1700" spc="12" strike="noStrike">
                <a:solidFill>
                  <a:srgbClr val="ffffff"/>
                </a:solidFill>
                <a:latin typeface="Calibri"/>
              </a:rPr>
              <a:t>якщо </a:t>
            </a:r>
            <a:r>
              <a:rPr b="0" lang="ru-RU" sz="1700" spc="-1" strike="noStrike">
                <a:solidFill>
                  <a:srgbClr val="ffffff"/>
                </a:solidFill>
                <a:latin typeface="Calibri"/>
              </a:rPr>
              <a:t>він  </a:t>
            </a:r>
            <a:r>
              <a:rPr b="0" lang="ru-RU" sz="1700" spc="4" strike="noStrike">
                <a:solidFill>
                  <a:srgbClr val="ffffff"/>
                </a:solidFill>
                <a:latin typeface="Calibri"/>
              </a:rPr>
              <a:t>довший </a:t>
            </a:r>
            <a:r>
              <a:rPr b="0" lang="ru-RU" sz="1700" spc="12" strike="noStrike">
                <a:solidFill>
                  <a:srgbClr val="ffffff"/>
                </a:solidFill>
                <a:latin typeface="Calibri"/>
              </a:rPr>
              <a:t>за </a:t>
            </a:r>
            <a:r>
              <a:rPr b="0" lang="ru-RU" sz="1700" spc="4" strike="noStrike">
                <a:solidFill>
                  <a:srgbClr val="ffffff"/>
                </a:solidFill>
                <a:latin typeface="Calibri"/>
              </a:rPr>
              <a:t>рік), </a:t>
            </a:r>
            <a:r>
              <a:rPr b="0" lang="ru-RU" sz="1700" spc="9" strike="noStrike">
                <a:solidFill>
                  <a:srgbClr val="ffffff"/>
                </a:solidFill>
                <a:latin typeface="Calibri"/>
              </a:rPr>
              <a:t>а саме: </a:t>
            </a:r>
            <a:r>
              <a:rPr b="0" lang="ru-RU" sz="1700" spc="-1" strike="noStrike">
                <a:solidFill>
                  <a:srgbClr val="ffffff"/>
                </a:solidFill>
                <a:latin typeface="Calibri"/>
              </a:rPr>
              <a:t>основні  </a:t>
            </a:r>
            <a:r>
              <a:rPr b="0" lang="ru-RU" sz="1700" spc="4" strike="noStrike">
                <a:solidFill>
                  <a:srgbClr val="ffffff"/>
                </a:solidFill>
                <a:latin typeface="Calibri"/>
              </a:rPr>
              <a:t>засоби, </a:t>
            </a:r>
            <a:r>
              <a:rPr b="0" lang="ru-RU" sz="1700" spc="9" strike="noStrike">
                <a:solidFill>
                  <a:srgbClr val="ffffff"/>
                </a:solidFill>
                <a:latin typeface="Calibri"/>
              </a:rPr>
              <a:t>капітальні </a:t>
            </a:r>
            <a:r>
              <a:rPr b="0" lang="ru-RU" sz="1700" spc="-12" strike="noStrike">
                <a:solidFill>
                  <a:srgbClr val="ffffff"/>
                </a:solidFill>
                <a:latin typeface="Calibri"/>
              </a:rPr>
              <a:t>інвестиції, </a:t>
            </a:r>
            <a:r>
              <a:rPr b="0" lang="ru-RU" sz="1700" spc="-1" strike="noStrike">
                <a:solidFill>
                  <a:srgbClr val="ffffff"/>
                </a:solidFill>
                <a:latin typeface="Calibri"/>
              </a:rPr>
              <a:t>інші  </a:t>
            </a:r>
            <a:r>
              <a:rPr b="0" lang="ru-RU" sz="1700" spc="-7" strike="noStrike">
                <a:solidFill>
                  <a:srgbClr val="ffffff"/>
                </a:solidFill>
                <a:latin typeface="Calibri"/>
              </a:rPr>
              <a:t>необоротні </a:t>
            </a:r>
            <a:r>
              <a:rPr b="0" lang="ru-RU" sz="1700" spc="4" strike="noStrike">
                <a:solidFill>
                  <a:srgbClr val="ffffff"/>
                </a:solidFill>
                <a:latin typeface="Calibri"/>
              </a:rPr>
              <a:t>матеріальні активи,  нематеріальні активи, </a:t>
            </a:r>
            <a:r>
              <a:rPr b="0" lang="ru-RU" sz="1700" spc="9" strike="noStrike">
                <a:solidFill>
                  <a:srgbClr val="ffffff"/>
                </a:solidFill>
                <a:latin typeface="Calibri"/>
              </a:rPr>
              <a:t>довгострокові  </a:t>
            </a:r>
            <a:r>
              <a:rPr b="0" lang="ru-RU" sz="1700" spc="-1" strike="noStrike">
                <a:solidFill>
                  <a:srgbClr val="ffffff"/>
                </a:solidFill>
                <a:latin typeface="Calibri"/>
              </a:rPr>
              <a:t>фінансові </a:t>
            </a:r>
            <a:r>
              <a:rPr b="0" lang="ru-RU" sz="1700" spc="-12" strike="noStrike">
                <a:solidFill>
                  <a:srgbClr val="ffffff"/>
                </a:solidFill>
                <a:latin typeface="Calibri"/>
              </a:rPr>
              <a:t>інвестиції, </a:t>
            </a:r>
            <a:r>
              <a:rPr b="0" lang="ru-RU" sz="1700" spc="4" strike="noStrike">
                <a:solidFill>
                  <a:srgbClr val="ffffff"/>
                </a:solidFill>
                <a:latin typeface="Calibri"/>
              </a:rPr>
              <a:t>довго- </a:t>
            </a:r>
            <a:r>
              <a:rPr b="0" lang="ru-RU" sz="1700" spc="9" strike="noStrike">
                <a:solidFill>
                  <a:srgbClr val="ffffff"/>
                </a:solidFill>
                <a:latin typeface="Calibri"/>
              </a:rPr>
              <a:t>строкова  </a:t>
            </a:r>
            <a:r>
              <a:rPr b="0" lang="ru-RU" sz="1700" spc="4" strike="noStrike">
                <a:solidFill>
                  <a:srgbClr val="ffffff"/>
                </a:solidFill>
                <a:latin typeface="Calibri"/>
              </a:rPr>
              <a:t>дебіторська заборгованість, </a:t>
            </a:r>
            <a:r>
              <a:rPr b="0" lang="ru-RU" sz="1700" spc="-1" strike="noStrike">
                <a:solidFill>
                  <a:srgbClr val="ffffff"/>
                </a:solidFill>
                <a:latin typeface="Calibri"/>
              </a:rPr>
              <a:t>інші  </a:t>
            </a:r>
            <a:r>
              <a:rPr b="0" lang="ru-RU" sz="1700" spc="-7" strike="noStrike">
                <a:solidFill>
                  <a:srgbClr val="ffffff"/>
                </a:solidFill>
                <a:latin typeface="Calibri"/>
              </a:rPr>
              <a:t>необоротні</a:t>
            </a:r>
            <a:r>
              <a:rPr b="0" lang="ru-RU" sz="1700" spc="267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b="0" lang="ru-RU" sz="1700" spc="4" strike="noStrike">
                <a:solidFill>
                  <a:srgbClr val="ffffff"/>
                </a:solidFill>
                <a:latin typeface="Calibri"/>
              </a:rPr>
              <a:t>активи.</a:t>
            </a:r>
            <a:endParaRPr b="0" lang="uk-UA" sz="17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object 2"/>
          <p:cNvSpPr/>
          <p:nvPr/>
        </p:nvSpPr>
        <p:spPr>
          <a:xfrm>
            <a:off x="2219400" y="304920"/>
            <a:ext cx="6924240" cy="70452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5" name="object 3"/>
          <p:cNvSpPr/>
          <p:nvPr/>
        </p:nvSpPr>
        <p:spPr>
          <a:xfrm>
            <a:off x="4248000" y="676080"/>
            <a:ext cx="2876040" cy="70452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6" name="object 4"/>
          <p:cNvSpPr/>
          <p:nvPr/>
        </p:nvSpPr>
        <p:spPr>
          <a:xfrm>
            <a:off x="6686640" y="676080"/>
            <a:ext cx="514080" cy="70452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4117320" y="0"/>
            <a:ext cx="3119400" cy="875520"/>
          </a:xfrm>
          <a:prstGeom prst="rect">
            <a:avLst/>
          </a:prstGeom>
          <a:noFill/>
          <a:ln w="0">
            <a:noFill/>
          </a:ln>
        </p:spPr>
        <p:txBody>
          <a:bodyPr lIns="0" rIns="0" tIns="16560" bIns="0" anchor="t">
            <a:noAutofit/>
          </a:bodyPr>
          <a:p>
            <a:pPr marL="12600" indent="0">
              <a:lnSpc>
                <a:spcPct val="100000"/>
              </a:lnSpc>
              <a:spcBef>
                <a:spcPts val="130"/>
              </a:spcBef>
              <a:buNone/>
            </a:pPr>
            <a:r>
              <a:rPr b="1" lang="ru-RU" sz="3200" spc="4" strike="noStrike">
                <a:solidFill>
                  <a:srgbClr val="ffff00"/>
                </a:solidFill>
                <a:latin typeface="Calibri"/>
              </a:rPr>
              <a:t>Джерела</a:t>
            </a:r>
            <a:r>
              <a:rPr b="1" lang="ru-RU" sz="3200" spc="-205" strike="noStrike">
                <a:solidFill>
                  <a:srgbClr val="ffff00"/>
                </a:solidFill>
                <a:latin typeface="Calibri"/>
              </a:rPr>
              <a:t> </a:t>
            </a:r>
            <a:r>
              <a:rPr b="1" lang="ru-RU" sz="3200" spc="4" strike="noStrike">
                <a:solidFill>
                  <a:srgbClr val="ffff00"/>
                </a:solidFill>
                <a:latin typeface="Calibri"/>
              </a:rPr>
              <a:t>засобів.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8" name="object 6"/>
          <p:cNvSpPr/>
          <p:nvPr/>
        </p:nvSpPr>
        <p:spPr>
          <a:xfrm>
            <a:off x="78840" y="390600"/>
            <a:ext cx="9002160" cy="540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6840" bIns="0" anchor="t">
            <a:spAutoFit/>
          </a:bodyPr>
          <a:p>
            <a:pPr marL="4375080" indent="-2030760">
              <a:lnSpc>
                <a:spcPct val="101000"/>
              </a:lnSpc>
              <a:spcBef>
                <a:spcPts val="54"/>
              </a:spcBef>
              <a:tabLst>
                <a:tab algn="l" pos="0"/>
              </a:tabLst>
            </a:pPr>
            <a:r>
              <a:rPr b="1" lang="ru-RU" sz="2400" spc="-1" strike="noStrike">
                <a:solidFill>
                  <a:srgbClr val="e0ebf6"/>
                </a:solidFill>
                <a:latin typeface="Times New Roman"/>
              </a:rPr>
              <a:t>До </a:t>
            </a:r>
            <a:r>
              <a:rPr b="1" lang="ru-RU" sz="2400" spc="-21" strike="noStrike">
                <a:solidFill>
                  <a:srgbClr val="e0ebf6"/>
                </a:solidFill>
                <a:latin typeface="Times New Roman"/>
              </a:rPr>
              <a:t>залучених </a:t>
            </a:r>
            <a:r>
              <a:rPr b="1" lang="ru-RU" sz="2400" spc="-12" strike="noStrike">
                <a:solidFill>
                  <a:srgbClr val="e0ebf6"/>
                </a:solidFill>
                <a:latin typeface="Times New Roman"/>
              </a:rPr>
              <a:t>джерел </a:t>
            </a:r>
            <a:r>
              <a:rPr b="1" lang="ru-RU" sz="2400" spc="-26" strike="noStrike">
                <a:solidFill>
                  <a:srgbClr val="e0ebf6"/>
                </a:solidFill>
                <a:latin typeface="Times New Roman"/>
              </a:rPr>
              <a:t>утворення </a:t>
            </a:r>
            <a:r>
              <a:rPr b="1" lang="ru-RU" sz="2400" spc="-21" strike="noStrike">
                <a:solidFill>
                  <a:srgbClr val="e0ebf6"/>
                </a:solidFill>
                <a:latin typeface="Times New Roman"/>
              </a:rPr>
              <a:t>господарських  </a:t>
            </a:r>
            <a:r>
              <a:rPr b="1" lang="ru-RU" sz="2400" spc="-1" strike="noStrike">
                <a:solidFill>
                  <a:srgbClr val="e0ebf6"/>
                </a:solidFill>
                <a:latin typeface="Times New Roman"/>
              </a:rPr>
              <a:t>засобів</a:t>
            </a:r>
            <a:r>
              <a:rPr b="1" lang="ru-RU" sz="2400" spc="-32" strike="noStrike">
                <a:solidFill>
                  <a:srgbClr val="e0ebf6"/>
                </a:solidFill>
                <a:latin typeface="Times New Roman"/>
              </a:rPr>
              <a:t> </a:t>
            </a:r>
            <a:r>
              <a:rPr b="1" lang="ru-RU" sz="2400" spc="-21" strike="noStrike">
                <a:solidFill>
                  <a:srgbClr val="e0ebf6"/>
                </a:solidFill>
                <a:latin typeface="Times New Roman"/>
              </a:rPr>
              <a:t>належать:</a:t>
            </a:r>
            <a:endParaRPr b="0" lang="uk-UA" sz="2400" spc="-1" strike="noStrike">
              <a:solidFill>
                <a:srgbClr val="000000"/>
              </a:solidFill>
              <a:latin typeface="Arial"/>
            </a:endParaRPr>
          </a:p>
          <a:p>
            <a:pPr marL="12600" indent="-216000">
              <a:lnSpc>
                <a:spcPct val="100000"/>
              </a:lnSpc>
              <a:spcBef>
                <a:spcPts val="1454"/>
              </a:spcBef>
              <a:buClr>
                <a:srgbClr val="000000"/>
              </a:buClr>
              <a:buFont typeface="Wingdings" charset="2"/>
              <a:buChar char=""/>
              <a:tabLst>
                <a:tab algn="l" pos="213480"/>
              </a:tabLst>
            </a:pPr>
            <a:r>
              <a:rPr b="1" lang="ru-RU" sz="1400" spc="12" strike="noStrike">
                <a:solidFill>
                  <a:srgbClr val="000000"/>
                </a:solidFill>
                <a:latin typeface="Times New Roman"/>
              </a:rPr>
              <a:t>Кредити</a:t>
            </a:r>
            <a:r>
              <a:rPr b="1" lang="ru-RU" sz="1400" spc="-13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400" spc="18" strike="noStrike">
                <a:solidFill>
                  <a:srgbClr val="000000"/>
                </a:solidFill>
                <a:latin typeface="Times New Roman"/>
              </a:rPr>
              <a:t>банків</a:t>
            </a:r>
            <a:r>
              <a:rPr b="1" lang="ru-RU" sz="1400" spc="-14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є</a:t>
            </a:r>
            <a:r>
              <a:rPr b="0" lang="ru-RU" sz="14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джерелом</a:t>
            </a:r>
            <a:r>
              <a:rPr b="0" lang="ru-RU" sz="1400" spc="-13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грошей</a:t>
            </a:r>
            <a:r>
              <a:rPr b="0" lang="ru-RU" sz="1400" spc="-13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на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розрахунковому</a:t>
            </a:r>
            <a:r>
              <a:rPr b="0" lang="ru-RU" sz="1400" spc="-18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5" strike="noStrike">
                <a:solidFill>
                  <a:srgbClr val="000000"/>
                </a:solidFill>
                <a:latin typeface="Times New Roman"/>
              </a:rPr>
              <a:t>рахунку</a:t>
            </a:r>
            <a:r>
              <a:rPr b="0" lang="ru-RU" sz="1400" spc="-9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підприємства</a:t>
            </a:r>
            <a:r>
              <a:rPr b="0" lang="ru-RU" sz="1400" spc="-9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або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розрахунків</a:t>
            </a:r>
            <a:r>
              <a:rPr b="0" lang="ru-RU" sz="1400" spc="-5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46" strike="noStrike">
                <a:solidFill>
                  <a:srgbClr val="000000"/>
                </a:solidFill>
                <a:latin typeface="Times New Roman"/>
              </a:rPr>
              <a:t>із</a:t>
            </a:r>
            <a:r>
              <a:rPr b="0" lang="ru-RU" sz="1400" spc="143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постачальниками  </a:t>
            </a:r>
            <a:r>
              <a:rPr b="0" lang="ru-RU" sz="1400" spc="24" strike="noStrike">
                <a:solidFill>
                  <a:srgbClr val="000000"/>
                </a:solidFill>
                <a:latin typeface="Times New Roman"/>
              </a:rPr>
              <a:t>за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поставлені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ними </a:t>
            </a:r>
            <a:r>
              <a:rPr b="0" lang="ru-RU" sz="1400" spc="24" strike="noStrike">
                <a:solidFill>
                  <a:srgbClr val="000000"/>
                </a:solidFill>
                <a:latin typeface="Times New Roman"/>
              </a:rPr>
              <a:t>засоби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та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предмети </a:t>
            </a:r>
            <a:r>
              <a:rPr b="0" lang="ru-RU" sz="1400" spc="-15" strike="noStrike">
                <a:solidFill>
                  <a:srgbClr val="000000"/>
                </a:solidFill>
                <a:latin typeface="Times New Roman"/>
              </a:rPr>
              <a:t>праці. </a:t>
            </a:r>
            <a:r>
              <a:rPr b="0" lang="ru-RU" sz="1400" spc="12" strike="noStrike">
                <a:solidFill>
                  <a:srgbClr val="000000"/>
                </a:solidFill>
                <a:latin typeface="Times New Roman"/>
              </a:rPr>
              <a:t>В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залежності </a:t>
            </a:r>
            <a:r>
              <a:rPr b="0" lang="ru-RU" sz="1400" spc="-26" strike="noStrike">
                <a:solidFill>
                  <a:srgbClr val="000000"/>
                </a:solidFill>
                <a:latin typeface="Times New Roman"/>
              </a:rPr>
              <a:t>від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строків, на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які </a:t>
            </a:r>
            <a:r>
              <a:rPr b="0" lang="ru-RU" sz="1400" spc="12" strike="noStrike">
                <a:solidFill>
                  <a:srgbClr val="000000"/>
                </a:solidFill>
                <a:latin typeface="Times New Roman"/>
              </a:rPr>
              <a:t>береться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кредит,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кредити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поділяються  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на: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довгострокові</a:t>
            </a:r>
            <a:r>
              <a:rPr b="0" lang="ru-RU" sz="1400" spc="-23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(беруться</a:t>
            </a:r>
            <a:r>
              <a:rPr b="0" lang="ru-RU" sz="1400" spc="-11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підприємством</a:t>
            </a:r>
            <a:r>
              <a:rPr b="0" lang="ru-RU" sz="1400" spc="-14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на</a:t>
            </a:r>
            <a:r>
              <a:rPr b="0" lang="ru-RU" sz="1400" spc="-8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29" strike="noStrike">
                <a:solidFill>
                  <a:srgbClr val="000000"/>
                </a:solidFill>
                <a:latin typeface="Times New Roman"/>
              </a:rPr>
              <a:t>строк</a:t>
            </a:r>
            <a:r>
              <a:rPr b="0" lang="ru-RU" sz="1400" spc="-15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більше</a:t>
            </a:r>
            <a:r>
              <a:rPr b="0" lang="ru-RU" sz="1400" spc="6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12" strike="noStrike">
                <a:solidFill>
                  <a:srgbClr val="000000"/>
                </a:solidFill>
                <a:latin typeface="Times New Roman"/>
              </a:rPr>
              <a:t>одного</a:t>
            </a:r>
            <a:r>
              <a:rPr b="0" lang="ru-RU" sz="1400" spc="-9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року),</a:t>
            </a:r>
            <a:r>
              <a:rPr b="0" lang="ru-RU" sz="1400" spc="-10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та</a:t>
            </a:r>
            <a:r>
              <a:rPr b="0" lang="ru-RU" sz="1400" spc="-1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короткострокові</a:t>
            </a:r>
            <a:r>
              <a:rPr b="0" lang="ru-RU" sz="1400" spc="-23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(беруться</a:t>
            </a:r>
            <a:endParaRPr b="0" lang="uk-UA" sz="1400" spc="-1" strike="noStrike">
              <a:solidFill>
                <a:srgbClr val="000000"/>
              </a:solidFill>
              <a:latin typeface="Arial"/>
            </a:endParaRPr>
          </a:p>
          <a:p>
            <a:pPr marL="12600" indent="-2030760">
              <a:lnSpc>
                <a:spcPts val="1655"/>
              </a:lnSpc>
              <a:tabLst>
                <a:tab algn="l" pos="213480"/>
              </a:tabLst>
            </a:pP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підприємством</a:t>
            </a:r>
            <a:r>
              <a:rPr b="0" lang="ru-RU" sz="1400" spc="-14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на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29" strike="noStrike">
                <a:solidFill>
                  <a:srgbClr val="000000"/>
                </a:solidFill>
                <a:latin typeface="Times New Roman"/>
              </a:rPr>
              <a:t>строк</a:t>
            </a:r>
            <a:r>
              <a:rPr b="0" lang="ru-RU" sz="1400" spc="-13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18" strike="noStrike">
                <a:solidFill>
                  <a:srgbClr val="000000"/>
                </a:solidFill>
                <a:latin typeface="Times New Roman"/>
              </a:rPr>
              <a:t>до</a:t>
            </a:r>
            <a:r>
              <a:rPr b="0" lang="ru-RU" sz="1400" spc="-9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12" strike="noStrike">
                <a:solidFill>
                  <a:srgbClr val="000000"/>
                </a:solidFill>
                <a:latin typeface="Times New Roman"/>
              </a:rPr>
              <a:t>одного</a:t>
            </a:r>
            <a:r>
              <a:rPr b="0" lang="ru-RU" sz="1400" spc="-8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року).</a:t>
            </a:r>
            <a:r>
              <a:rPr b="0" lang="ru-RU" sz="1400" spc="-12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21" strike="noStrike">
                <a:solidFill>
                  <a:srgbClr val="000000"/>
                </a:solidFill>
                <a:latin typeface="Times New Roman"/>
              </a:rPr>
              <a:t>Після</a:t>
            </a:r>
            <a:r>
              <a:rPr b="0" lang="ru-RU" sz="1400" spc="3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закінчення</a:t>
            </a:r>
            <a:r>
              <a:rPr b="0" lang="ru-RU" sz="1400" spc="3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строку,</a:t>
            </a:r>
            <a:r>
              <a:rPr b="0" lang="ru-RU" sz="1400" spc="-10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на</a:t>
            </a:r>
            <a:r>
              <a:rPr b="0" lang="ru-RU" sz="1400" spc="-2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який</a:t>
            </a:r>
            <a:r>
              <a:rPr b="0" lang="ru-RU" sz="1400" spc="-6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12" strike="noStrike">
                <a:solidFill>
                  <a:srgbClr val="000000"/>
                </a:solidFill>
                <a:latin typeface="Times New Roman"/>
              </a:rPr>
              <a:t>береться</a:t>
            </a:r>
            <a:r>
              <a:rPr b="0" lang="ru-RU" sz="1400" spc="-11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кредит,</a:t>
            </a:r>
            <a:r>
              <a:rPr b="0" lang="ru-RU" sz="1400" spc="-11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24" strike="noStrike">
                <a:solidFill>
                  <a:srgbClr val="000000"/>
                </a:solidFill>
                <a:latin typeface="Times New Roman"/>
              </a:rPr>
              <a:t>—</a:t>
            </a:r>
            <a:r>
              <a:rPr b="0" lang="ru-RU" sz="1400" spc="-5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кредит</a:t>
            </a:r>
            <a:r>
              <a:rPr b="0" lang="ru-RU" sz="1400" spc="-8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підлягає</a:t>
            </a:r>
            <a:endParaRPr b="0" lang="uk-UA" sz="1400" spc="-1" strike="noStrike">
              <a:solidFill>
                <a:srgbClr val="000000"/>
              </a:solidFill>
              <a:latin typeface="Arial"/>
            </a:endParaRPr>
          </a:p>
          <a:p>
            <a:pPr marL="12600" indent="-2030760">
              <a:lnSpc>
                <a:spcPts val="1670"/>
              </a:lnSpc>
              <a:spcBef>
                <a:spcPts val="51"/>
              </a:spcBef>
              <a:tabLst>
                <a:tab algn="l" pos="213480"/>
              </a:tabLst>
            </a:pP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поверненню </a:t>
            </a:r>
            <a:r>
              <a:rPr b="0" lang="ru-RU" sz="1400" spc="18" strike="noStrike">
                <a:solidFill>
                  <a:srgbClr val="000000"/>
                </a:solidFill>
                <a:latin typeface="Times New Roman"/>
              </a:rPr>
              <a:t>його</a:t>
            </a:r>
            <a:r>
              <a:rPr b="0" lang="ru-RU" sz="1400" spc="-18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власникові.</a:t>
            </a:r>
            <a:endParaRPr b="0" lang="uk-UA" sz="1400" spc="-1" strike="noStrike">
              <a:solidFill>
                <a:srgbClr val="000000"/>
              </a:solidFill>
              <a:latin typeface="Arial"/>
            </a:endParaRPr>
          </a:p>
          <a:p>
            <a:pPr marL="12600" indent="-216000">
              <a:lnSpc>
                <a:spcPts val="1650"/>
              </a:lnSpc>
              <a:spcBef>
                <a:spcPts val="65"/>
              </a:spcBef>
              <a:buClr>
                <a:srgbClr val="000000"/>
              </a:buClr>
              <a:buFont typeface="Wingdings" charset="2"/>
              <a:buChar char=""/>
              <a:tabLst>
                <a:tab algn="l" pos="175320"/>
              </a:tabLst>
            </a:pPr>
            <a:r>
              <a:rPr b="1" lang="ru-RU" sz="1400" spc="4" strike="noStrike">
                <a:solidFill>
                  <a:srgbClr val="000000"/>
                </a:solidFill>
                <a:latin typeface="Times New Roman"/>
              </a:rPr>
              <a:t>Суб'єкти</a:t>
            </a:r>
            <a:r>
              <a:rPr b="1" lang="ru-RU" sz="1400" spc="-12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400" spc="9" strike="noStrike">
                <a:solidFill>
                  <a:srgbClr val="000000"/>
                </a:solidFill>
                <a:latin typeface="Times New Roman"/>
              </a:rPr>
              <a:t>підприємницької</a:t>
            </a:r>
            <a:r>
              <a:rPr b="1" lang="ru-RU" sz="1400" spc="-15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400" spc="9" strike="noStrike">
                <a:solidFill>
                  <a:srgbClr val="000000"/>
                </a:solidFill>
                <a:latin typeface="Times New Roman"/>
              </a:rPr>
              <a:t>діяльності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0" lang="ru-RU" sz="1400" spc="-10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перед</a:t>
            </a:r>
            <a:r>
              <a:rPr b="0" lang="ru-RU" sz="1400" spc="-10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якими</a:t>
            </a:r>
            <a:r>
              <a:rPr b="0" lang="ru-RU" sz="1400" spc="-5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певне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підприємство</a:t>
            </a:r>
            <a:r>
              <a:rPr b="0" lang="ru-RU" sz="1400" spc="-9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має</a:t>
            </a:r>
            <a:r>
              <a:rPr b="0" lang="ru-RU" sz="1400" spc="2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зобов'язання</a:t>
            </a:r>
            <a:r>
              <a:rPr b="0" lang="ru-RU" sz="1400" spc="-11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по</a:t>
            </a:r>
            <a:r>
              <a:rPr b="0" lang="ru-RU" sz="1400" spc="-7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розрахунках</a:t>
            </a:r>
            <a:r>
              <a:rPr b="0" lang="ru-RU" sz="1400" spc="-9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(перед 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постачальниками</a:t>
            </a:r>
            <a:r>
              <a:rPr b="0" lang="ru-RU" sz="1400" spc="-8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і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підрядниками</a:t>
            </a:r>
            <a:r>
              <a:rPr b="0" lang="ru-RU" sz="1400" spc="-7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24" strike="noStrike">
                <a:solidFill>
                  <a:srgbClr val="000000"/>
                </a:solidFill>
                <a:latin typeface="Times New Roman"/>
              </a:rPr>
              <a:t>—</a:t>
            </a:r>
            <a:r>
              <a:rPr b="0" lang="ru-RU" sz="1400" spc="-5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24" strike="noStrike">
                <a:solidFill>
                  <a:srgbClr val="000000"/>
                </a:solidFill>
                <a:latin typeface="Times New Roman"/>
              </a:rPr>
              <a:t>за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поставлені</a:t>
            </a:r>
            <a:r>
              <a:rPr b="0" lang="ru-RU" sz="1400" spc="-8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26" strike="noStrike">
                <a:solidFill>
                  <a:srgbClr val="000000"/>
                </a:solidFill>
                <a:latin typeface="Times New Roman"/>
              </a:rPr>
              <a:t>від</a:t>
            </a:r>
            <a:r>
              <a:rPr b="0" lang="ru-RU" sz="1400" spc="12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них</a:t>
            </a:r>
            <a:r>
              <a:rPr b="0" lang="ru-RU" sz="1400" spc="-1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24" strike="noStrike">
                <a:solidFill>
                  <a:srgbClr val="000000"/>
                </a:solidFill>
                <a:latin typeface="Times New Roman"/>
              </a:rPr>
              <a:t>засоби</a:t>
            </a:r>
            <a:r>
              <a:rPr b="0" lang="ru-RU" sz="1400" spc="-14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і</a:t>
            </a:r>
            <a:r>
              <a:rPr b="0" lang="ru-RU" sz="1400" spc="-6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предметипраці</a:t>
            </a:r>
            <a:r>
              <a:rPr b="0" lang="ru-RU" sz="1400" spc="-8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або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виконані</a:t>
            </a:r>
            <a:r>
              <a:rPr b="0" lang="ru-RU" sz="1400" spc="-7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18" strike="noStrike">
                <a:solidFill>
                  <a:srgbClr val="000000"/>
                </a:solidFill>
                <a:latin typeface="Times New Roman"/>
              </a:rPr>
              <a:t>роботи,</a:t>
            </a:r>
            <a:r>
              <a:rPr b="0" lang="ru-RU" sz="1400" spc="-10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перед</a:t>
            </a:r>
            <a:endParaRPr b="0" lang="uk-UA" sz="1400" spc="-1" strike="noStrike">
              <a:solidFill>
                <a:srgbClr val="000000"/>
              </a:solidFill>
              <a:latin typeface="Arial"/>
            </a:endParaRPr>
          </a:p>
          <a:p>
            <a:pPr marL="60480" indent="-47520">
              <a:lnSpc>
                <a:spcPts val="1650"/>
              </a:lnSpc>
              <a:spcBef>
                <a:spcPts val="79"/>
              </a:spcBef>
              <a:tabLst>
                <a:tab algn="l" pos="0"/>
              </a:tabLst>
            </a:pP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покупцями</a:t>
            </a:r>
            <a:r>
              <a:rPr b="0" lang="ru-RU" sz="1400" spc="-7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24" strike="noStrike">
                <a:solidFill>
                  <a:srgbClr val="000000"/>
                </a:solidFill>
                <a:latin typeface="Times New Roman"/>
              </a:rPr>
              <a:t>—</a:t>
            </a:r>
            <a:r>
              <a:rPr b="0" lang="ru-RU" sz="1400" spc="-4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24" strike="noStrike">
                <a:solidFill>
                  <a:srgbClr val="000000"/>
                </a:solidFill>
                <a:latin typeface="Times New Roman"/>
              </a:rPr>
              <a:t>за</a:t>
            </a:r>
            <a:r>
              <a:rPr b="0" lang="ru-RU" sz="1400" spc="-7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отриману</a:t>
            </a:r>
            <a:r>
              <a:rPr b="0" lang="ru-RU" sz="1400" spc="-8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26" strike="noStrike">
                <a:solidFill>
                  <a:srgbClr val="000000"/>
                </a:solidFill>
                <a:latin typeface="Times New Roman"/>
              </a:rPr>
              <a:t>від</a:t>
            </a:r>
            <a:r>
              <a:rPr b="0" lang="ru-RU" sz="1400" spc="5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них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передоплату</a:t>
            </a:r>
            <a:r>
              <a:rPr b="0" lang="ru-RU" sz="1400" spc="-9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24" strike="noStrike">
                <a:solidFill>
                  <a:srgbClr val="000000"/>
                </a:solidFill>
                <a:latin typeface="Times New Roman"/>
              </a:rPr>
              <a:t>за</a:t>
            </a:r>
            <a:r>
              <a:rPr b="0" lang="ru-RU" sz="1400" spc="-7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продукцію),</a:t>
            </a:r>
            <a:r>
              <a:rPr b="0" lang="ru-RU" sz="1400" spc="5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називаються</a:t>
            </a:r>
            <a:r>
              <a:rPr b="0" lang="ru-RU" sz="1400" spc="-11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кредиторами,</a:t>
            </a:r>
            <a:r>
              <a:rPr b="0" lang="ru-RU" sz="1400" spc="-11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400" spc="-7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саме</a:t>
            </a:r>
            <a:r>
              <a:rPr b="0" lang="ru-RU" sz="1400" spc="-7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заборгованість</a:t>
            </a:r>
            <a:r>
              <a:rPr b="0" lang="ru-RU" sz="1400" spc="-10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24" strike="noStrike">
                <a:solidFill>
                  <a:srgbClr val="000000"/>
                </a:solidFill>
                <a:latin typeface="Times New Roman"/>
              </a:rPr>
              <a:t>— 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кредиторською.</a:t>
            </a:r>
            <a:r>
              <a:rPr b="0" lang="ru-RU" sz="1400" spc="-10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Така</a:t>
            </a:r>
            <a:r>
              <a:rPr b="0" lang="ru-RU" sz="1400" spc="-16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заборгованість</a:t>
            </a:r>
            <a:r>
              <a:rPr b="0" lang="ru-RU" sz="1400" spc="-10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має</a:t>
            </a:r>
            <a:r>
              <a:rPr b="0" lang="ru-RU" sz="1400" spc="-14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широке</a:t>
            </a:r>
            <a:r>
              <a:rPr b="0" lang="ru-RU" sz="1400" spc="-8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розповсюдження,</a:t>
            </a:r>
            <a:r>
              <a:rPr b="0" lang="ru-RU" sz="1400" spc="-18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оскільки</a:t>
            </a:r>
            <a:r>
              <a:rPr b="0" lang="ru-RU" sz="1400" spc="-6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завжди</a:t>
            </a:r>
            <a:r>
              <a:rPr b="0" lang="ru-RU" sz="1400" spc="-6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5" strike="noStrike">
                <a:solidFill>
                  <a:srgbClr val="000000"/>
                </a:solidFill>
                <a:latin typeface="Times New Roman"/>
              </a:rPr>
              <a:t>існує</a:t>
            </a:r>
            <a:r>
              <a:rPr b="0" lang="ru-RU" sz="14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розбіжність</a:t>
            </a:r>
            <a:r>
              <a:rPr b="0" lang="ru-RU" sz="1400" spc="-10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датах</a:t>
            </a:r>
            <a:endParaRPr b="0" lang="uk-UA" sz="1400" spc="-1" strike="noStrike">
              <a:solidFill>
                <a:srgbClr val="000000"/>
              </a:solidFill>
              <a:latin typeface="Arial"/>
            </a:endParaRPr>
          </a:p>
          <a:p>
            <a:pPr marL="12600" indent="-47520">
              <a:lnSpc>
                <a:spcPts val="1664"/>
              </a:lnSpc>
              <a:spcBef>
                <a:spcPts val="6"/>
              </a:spcBef>
              <a:tabLst>
                <a:tab algn="l" pos="0"/>
              </a:tabLst>
            </a:pPr>
            <a:r>
              <a:rPr b="0" lang="ru-RU" sz="1400" spc="12" strike="noStrike">
                <a:solidFill>
                  <a:srgbClr val="000000"/>
                </a:solidFill>
                <a:latin typeface="Times New Roman"/>
              </a:rPr>
              <a:t>поставок</a:t>
            </a:r>
            <a:r>
              <a:rPr b="0" lang="ru-RU" sz="1400" spc="-7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і</a:t>
            </a:r>
            <a:r>
              <a:rPr b="0" lang="ru-RU" sz="1400" spc="-7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датах</a:t>
            </a:r>
            <a:r>
              <a:rPr b="0" lang="ru-RU" sz="1400" spc="-2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проведення</a:t>
            </a:r>
            <a:r>
              <a:rPr b="0" lang="ru-RU" sz="1400" spc="-12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оплати</a:t>
            </a:r>
            <a:r>
              <a:rPr b="0" lang="ru-RU" sz="1400" spc="-7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21" strike="noStrike">
                <a:solidFill>
                  <a:srgbClr val="000000"/>
                </a:solidFill>
                <a:latin typeface="Times New Roman"/>
              </a:rPr>
              <a:t>між</a:t>
            </a:r>
            <a:r>
              <a:rPr b="0" lang="ru-RU" sz="1400" spc="83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суб'єктами</a:t>
            </a:r>
            <a:r>
              <a:rPr b="0" lang="ru-RU" sz="1400" spc="-15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господарювання.</a:t>
            </a:r>
            <a:endParaRPr b="0" lang="uk-UA" sz="1400" spc="-1" strike="noStrike">
              <a:solidFill>
                <a:srgbClr val="000000"/>
              </a:solidFill>
              <a:latin typeface="Arial"/>
            </a:endParaRPr>
          </a:p>
          <a:p>
            <a:pPr marL="12600" indent="-720">
              <a:lnSpc>
                <a:spcPts val="1650"/>
              </a:lnSpc>
              <a:spcBef>
                <a:spcPts val="65"/>
              </a:spcBef>
              <a:buClr>
                <a:srgbClr val="000000"/>
              </a:buClr>
              <a:buFont typeface="Wingdings" charset="2"/>
              <a:buChar char=""/>
              <a:tabLst>
                <a:tab algn="l" pos="222840"/>
              </a:tabLst>
            </a:pPr>
            <a:r>
              <a:rPr b="1" lang="ru-RU" sz="1400" spc="12" strike="noStrike">
                <a:solidFill>
                  <a:srgbClr val="000000"/>
                </a:solidFill>
                <a:latin typeface="Times New Roman"/>
              </a:rPr>
              <a:t>Зобов'язання</a:t>
            </a:r>
            <a:r>
              <a:rPr b="1" lang="ru-RU" sz="1400" spc="-14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400" spc="9" strike="noStrike">
                <a:solidFill>
                  <a:srgbClr val="000000"/>
                </a:solidFill>
                <a:latin typeface="Times New Roman"/>
              </a:rPr>
              <a:t>по</a:t>
            </a:r>
            <a:r>
              <a:rPr b="1" lang="ru-RU" sz="1400" spc="-7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400" spc="9" strike="noStrike">
                <a:solidFill>
                  <a:srgbClr val="000000"/>
                </a:solidFill>
                <a:latin typeface="Times New Roman"/>
              </a:rPr>
              <a:t>розподілу</a:t>
            </a:r>
            <a:r>
              <a:rPr b="1" lang="ru-RU" sz="1400" spc="-16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400" spc="4" strike="noStrike">
                <a:solidFill>
                  <a:srgbClr val="000000"/>
                </a:solidFill>
                <a:latin typeface="Times New Roman"/>
              </a:rPr>
              <a:t>суспільного</a:t>
            </a:r>
            <a:r>
              <a:rPr b="1" lang="ru-RU" sz="1400" spc="-16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1400" spc="-7" strike="noStrike">
                <a:solidFill>
                  <a:srgbClr val="000000"/>
                </a:solidFill>
                <a:latin typeface="Times New Roman"/>
              </a:rPr>
              <a:t>продукту</a:t>
            </a:r>
            <a:r>
              <a:rPr b="1" lang="ru-RU" sz="1400" spc="-8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поділяються</a:t>
            </a:r>
            <a:r>
              <a:rPr b="0" lang="ru-RU" sz="1400" spc="-10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на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заборгованість:</a:t>
            </a:r>
            <a:r>
              <a:rPr b="0" lang="ru-RU" sz="1400" spc="-22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по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оплаті</a:t>
            </a:r>
            <a:r>
              <a:rPr b="0" lang="ru-RU" sz="14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праці</a:t>
            </a:r>
            <a:r>
              <a:rPr b="0" lang="ru-RU" sz="1400" spc="-6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працівникам 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підприємства,</a:t>
            </a:r>
            <a:r>
              <a:rPr b="0" lang="ru-RU" sz="1400" spc="-2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перед</a:t>
            </a:r>
            <a:r>
              <a:rPr b="0" lang="ru-RU" sz="1400" spc="-1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фондами</a:t>
            </a:r>
            <a:r>
              <a:rPr b="0" lang="ru-RU" sz="1400" spc="-14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соціального</a:t>
            </a:r>
            <a:r>
              <a:rPr b="0" lang="ru-RU" sz="1400" spc="-8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спрямування</a:t>
            </a:r>
            <a:r>
              <a:rPr b="0" lang="ru-RU" sz="1400" spc="-11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5" strike="noStrike">
                <a:solidFill>
                  <a:srgbClr val="000000"/>
                </a:solidFill>
                <a:latin typeface="Times New Roman"/>
              </a:rPr>
              <a:t>(Пенсійним</a:t>
            </a:r>
            <a:r>
              <a:rPr b="0" lang="ru-RU" sz="1400" spc="103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18" strike="noStrike">
                <a:solidFill>
                  <a:srgbClr val="000000"/>
                </a:solidFill>
                <a:latin typeface="Times New Roman"/>
              </a:rPr>
              <a:t>фондом,</a:t>
            </a:r>
            <a:r>
              <a:rPr b="0" lang="ru-RU" sz="1400" spc="-10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12" strike="noStrike">
                <a:solidFill>
                  <a:srgbClr val="000000"/>
                </a:solidFill>
                <a:latin typeface="Times New Roman"/>
              </a:rPr>
              <a:t>Фондом</a:t>
            </a:r>
            <a:r>
              <a:rPr b="0" lang="ru-RU" sz="1400" spc="-12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соціального</a:t>
            </a:r>
            <a:r>
              <a:rPr b="0" lang="ru-RU" sz="1400" spc="-9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страхування</a:t>
            </a:r>
            <a:r>
              <a:rPr b="0" lang="ru-RU" sz="1400" spc="-11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та</a:t>
            </a:r>
            <a:endParaRPr b="0" lang="uk-UA" sz="1400" spc="-1" strike="noStrike">
              <a:solidFill>
                <a:srgbClr val="000000"/>
              </a:solidFill>
              <a:latin typeface="Arial"/>
            </a:endParaRPr>
          </a:p>
          <a:p>
            <a:pPr marL="12600">
              <a:lnSpc>
                <a:spcPts val="1650"/>
              </a:lnSpc>
              <a:spcBef>
                <a:spcPts val="79"/>
              </a:spcBef>
              <a:tabLst>
                <a:tab algn="l" pos="222840"/>
              </a:tabLst>
            </a:pPr>
            <a:r>
              <a:rPr b="0" lang="ru-RU" sz="1400" spc="-21" strike="noStrike">
                <a:solidFill>
                  <a:srgbClr val="000000"/>
                </a:solidFill>
                <a:latin typeface="Times New Roman"/>
              </a:rPr>
              <a:t>ін.),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перед бюджетом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по 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податках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та </a:t>
            </a:r>
            <a:r>
              <a:rPr b="0" lang="ru-RU" sz="1400" spc="-26" strike="noStrike">
                <a:solidFill>
                  <a:srgbClr val="000000"/>
                </a:solidFill>
                <a:latin typeface="Times New Roman"/>
              </a:rPr>
              <a:t>інших </a:t>
            </a:r>
            <a:r>
              <a:rPr b="0" lang="ru-RU" sz="1400" spc="-15" strike="noStrike">
                <a:solidFill>
                  <a:srgbClr val="000000"/>
                </a:solidFill>
                <a:latin typeface="Times New Roman"/>
              </a:rPr>
              <a:t>платежах.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Такі </a:t>
            </a:r>
            <a:r>
              <a:rPr b="0" lang="ru-RU" sz="1400" spc="12" strike="noStrike">
                <a:solidFill>
                  <a:srgbClr val="000000"/>
                </a:solidFill>
                <a:latin typeface="Times New Roman"/>
              </a:rPr>
              <a:t>зобов'язання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виступають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джерелом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утворення  </a:t>
            </a:r>
            <a:r>
              <a:rPr b="0" lang="ru-RU" sz="1400" spc="18" strike="noStrike">
                <a:solidFill>
                  <a:srgbClr val="000000"/>
                </a:solidFill>
                <a:latin typeface="Times New Roman"/>
              </a:rPr>
              <a:t>господарськихзасобів</a:t>
            </a:r>
            <a:r>
              <a:rPr b="0" lang="ru-RU" sz="1400" spc="-13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12" strike="noStrike">
                <a:solidFill>
                  <a:srgbClr val="000000"/>
                </a:solidFill>
                <a:latin typeface="Times New Roman"/>
              </a:rPr>
              <a:t>протягом</a:t>
            </a:r>
            <a:r>
              <a:rPr b="0" lang="ru-RU" sz="1400" spc="-13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21" strike="noStrike">
                <a:solidFill>
                  <a:srgbClr val="000000"/>
                </a:solidFill>
                <a:latin typeface="Times New Roman"/>
              </a:rPr>
              <a:t>часу,</a:t>
            </a:r>
            <a:r>
              <a:rPr b="0" lang="ru-RU" sz="1400" spc="-10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коли</a:t>
            </a:r>
            <a:r>
              <a:rPr b="0" lang="ru-RU" sz="1400" spc="-14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належні</a:t>
            </a:r>
            <a:r>
              <a:rPr b="0" lang="ru-RU" sz="1400" spc="6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18" strike="noStrike">
                <a:solidFill>
                  <a:srgbClr val="000000"/>
                </a:solidFill>
                <a:latin typeface="Times New Roman"/>
              </a:rPr>
              <a:t>до</a:t>
            </a:r>
            <a:r>
              <a:rPr b="0" lang="ru-RU" sz="1400" spc="-8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оплати</a:t>
            </a:r>
            <a:r>
              <a:rPr b="0" lang="ru-RU" sz="14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суми</a:t>
            </a:r>
            <a:r>
              <a:rPr b="0" lang="ru-RU" sz="1400" spc="-14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21" strike="noStrike">
                <a:solidFill>
                  <a:srgbClr val="000000"/>
                </a:solidFill>
                <a:latin typeface="Times New Roman"/>
              </a:rPr>
              <a:t>платежів</a:t>
            </a:r>
            <a:r>
              <a:rPr b="0" lang="ru-RU" sz="1400" spc="16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5" strike="noStrike">
                <a:solidFill>
                  <a:srgbClr val="000000"/>
                </a:solidFill>
                <a:latin typeface="Times New Roman"/>
              </a:rPr>
              <a:t>вже</a:t>
            </a:r>
            <a:r>
              <a:rPr b="0" lang="ru-RU" sz="1400" spc="-8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5" strike="noStrike">
                <a:solidFill>
                  <a:srgbClr val="000000"/>
                </a:solidFill>
                <a:latin typeface="Times New Roman"/>
              </a:rPr>
              <a:t>нараховані,</a:t>
            </a:r>
            <a:r>
              <a:rPr b="0" lang="ru-RU" sz="1400" spc="123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5" strike="noStrike">
                <a:solidFill>
                  <a:srgbClr val="000000"/>
                </a:solidFill>
                <a:latin typeface="Times New Roman"/>
              </a:rPr>
              <a:t>але</a:t>
            </a:r>
            <a:r>
              <a:rPr b="0" lang="ru-RU" sz="1400" spc="6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ще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залишаються</a:t>
            </a:r>
            <a:r>
              <a:rPr b="0" lang="ru-RU" sz="1400" spc="-4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не</a:t>
            </a:r>
            <a:endParaRPr b="0" lang="uk-UA" sz="1400" spc="-1" strike="noStrike">
              <a:solidFill>
                <a:srgbClr val="000000"/>
              </a:solidFill>
              <a:latin typeface="Arial"/>
            </a:endParaRPr>
          </a:p>
          <a:p>
            <a:pPr marL="12600">
              <a:lnSpc>
                <a:spcPts val="1650"/>
              </a:lnSpc>
              <a:spcBef>
                <a:spcPts val="85"/>
              </a:spcBef>
              <a:tabLst>
                <a:tab algn="l" pos="222840"/>
              </a:tabLst>
            </a:pP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сплачені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підприємством. Прикладом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такого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є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заборгованість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перед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працівниками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по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оплаті </a:t>
            </a:r>
            <a:r>
              <a:rPr b="0" lang="ru-RU" sz="1400" spc="-15" strike="noStrike">
                <a:solidFill>
                  <a:srgbClr val="000000"/>
                </a:solidFill>
                <a:latin typeface="Times New Roman"/>
              </a:rPr>
              <a:t>праці,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яка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виникає 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кожного</a:t>
            </a:r>
            <a:r>
              <a:rPr b="0" lang="ru-RU" sz="1400" spc="-9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12" strike="noStrike">
                <a:solidFill>
                  <a:srgbClr val="000000"/>
                </a:solidFill>
                <a:latin typeface="Times New Roman"/>
              </a:rPr>
              <a:t>дня,</a:t>
            </a:r>
            <a:r>
              <a:rPr b="0" lang="ru-RU" sz="1400" spc="-10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ru-RU" sz="1400" spc="-8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12" strike="noStrike">
                <a:solidFill>
                  <a:srgbClr val="000000"/>
                </a:solidFill>
                <a:latin typeface="Times New Roman"/>
              </a:rPr>
              <a:t>саму</a:t>
            </a:r>
            <a:r>
              <a:rPr b="0" lang="ru-RU" sz="1400" spc="-2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заробітну</a:t>
            </a:r>
            <a:r>
              <a:rPr b="0" lang="ru-RU" sz="1400" spc="-9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плату</a:t>
            </a:r>
            <a:r>
              <a:rPr b="0" lang="ru-RU" sz="1400" spc="-2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працівники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35" strike="noStrike">
                <a:solidFill>
                  <a:srgbClr val="000000"/>
                </a:solidFill>
                <a:latin typeface="Times New Roman"/>
              </a:rPr>
              <a:t>(із</a:t>
            </a:r>
            <a:r>
              <a:rPr b="0" lang="ru-RU" sz="1400" spc="63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урахуванням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авансу)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одержують</a:t>
            </a:r>
            <a:r>
              <a:rPr b="0" lang="ru-RU" sz="1400" spc="-11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лише</a:t>
            </a:r>
            <a:r>
              <a:rPr b="0" lang="ru-RU" sz="1400" spc="6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12" strike="noStrike">
                <a:solidFill>
                  <a:srgbClr val="000000"/>
                </a:solidFill>
                <a:latin typeface="Times New Roman"/>
              </a:rPr>
              <a:t>два</a:t>
            </a:r>
            <a:r>
              <a:rPr b="0" lang="ru-RU" sz="1400" spc="-7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18" strike="noStrike">
                <a:solidFill>
                  <a:srgbClr val="000000"/>
                </a:solidFill>
                <a:latin typeface="Times New Roman"/>
              </a:rPr>
              <a:t>рази</a:t>
            </a:r>
            <a:r>
              <a:rPr b="0" lang="ru-RU" sz="1400" spc="-6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на</a:t>
            </a:r>
            <a:r>
              <a:rPr b="0" lang="ru-RU" sz="1400" spc="-1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місяць.</a:t>
            </a:r>
            <a:r>
              <a:rPr b="0" lang="ru-RU" sz="1400" spc="-10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12" strike="noStrike">
                <a:solidFill>
                  <a:srgbClr val="000000"/>
                </a:solidFill>
                <a:latin typeface="Times New Roman"/>
              </a:rPr>
              <a:t>В  </a:t>
            </a:r>
            <a:r>
              <a:rPr b="0" lang="ru-RU" sz="1400" spc="18" strike="noStrike">
                <a:solidFill>
                  <a:srgbClr val="000000"/>
                </a:solidFill>
                <a:latin typeface="Times New Roman"/>
              </a:rPr>
              <a:t>цьому</a:t>
            </a:r>
            <a:r>
              <a:rPr b="0" lang="ru-RU" sz="1400" spc="-17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випадку</a:t>
            </a:r>
            <a:r>
              <a:rPr b="0" lang="ru-RU" sz="1400" spc="-2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має</a:t>
            </a:r>
            <a:r>
              <a:rPr b="0" lang="ru-RU" sz="1400" spc="-6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7" strike="noStrike">
                <a:solidFill>
                  <a:srgbClr val="000000"/>
                </a:solidFill>
                <a:latin typeface="Times New Roman"/>
              </a:rPr>
              <a:t>місце</a:t>
            </a:r>
            <a:r>
              <a:rPr b="0" lang="ru-RU" sz="1400" spc="6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9" strike="noStrike">
                <a:solidFill>
                  <a:srgbClr val="000000"/>
                </a:solidFill>
                <a:latin typeface="Times New Roman"/>
              </a:rPr>
              <a:t>кредиторськазаборгованість</a:t>
            </a:r>
            <a:r>
              <a:rPr b="0" lang="ru-RU" sz="1400" spc="-11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4" strike="noStrike">
                <a:solidFill>
                  <a:srgbClr val="000000"/>
                </a:solidFill>
                <a:latin typeface="Times New Roman"/>
              </a:rPr>
              <a:t>підприємства</a:t>
            </a:r>
            <a:r>
              <a:rPr b="0" lang="ru-RU" sz="1400" spc="-17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перед</a:t>
            </a:r>
            <a:r>
              <a:rPr b="0" lang="ru-RU" sz="1400" spc="-3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29" strike="noStrike">
                <a:solidFill>
                  <a:srgbClr val="000000"/>
                </a:solidFill>
                <a:latin typeface="Times New Roman"/>
              </a:rPr>
              <a:t>своїми</a:t>
            </a:r>
            <a:r>
              <a:rPr b="0" lang="ru-RU" sz="1400" spc="-14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2" strike="noStrike">
                <a:solidFill>
                  <a:srgbClr val="000000"/>
                </a:solidFill>
                <a:latin typeface="Times New Roman"/>
              </a:rPr>
              <a:t>працівниками.</a:t>
            </a:r>
            <a:endParaRPr b="0" lang="uk-UA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object 2"/>
          <p:cNvSpPr/>
          <p:nvPr/>
        </p:nvSpPr>
        <p:spPr>
          <a:xfrm>
            <a:off x="2933640" y="123840"/>
            <a:ext cx="885600" cy="70452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0" name="object 3"/>
          <p:cNvSpPr/>
          <p:nvPr/>
        </p:nvSpPr>
        <p:spPr>
          <a:xfrm>
            <a:off x="3381480" y="123840"/>
            <a:ext cx="542520" cy="70452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1" name="object 4"/>
          <p:cNvSpPr/>
          <p:nvPr/>
        </p:nvSpPr>
        <p:spPr>
          <a:xfrm>
            <a:off x="3486240" y="123840"/>
            <a:ext cx="1790280" cy="70452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2" name="object 5"/>
          <p:cNvSpPr/>
          <p:nvPr/>
        </p:nvSpPr>
        <p:spPr>
          <a:xfrm>
            <a:off x="4838760" y="123840"/>
            <a:ext cx="514080" cy="704520"/>
          </a:xfrm>
          <a:prstGeom prst="rect">
            <a:avLst/>
          </a:prstGeom>
          <a:blipFill rotWithShape="0">
            <a:blip r:embed="rId4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3" name="object 6"/>
          <p:cNvSpPr/>
          <p:nvPr/>
        </p:nvSpPr>
        <p:spPr>
          <a:xfrm>
            <a:off x="4915080" y="123840"/>
            <a:ext cx="1657080" cy="704520"/>
          </a:xfrm>
          <a:prstGeom prst="rect">
            <a:avLst/>
          </a:prstGeom>
          <a:blipFill rotWithShape="0">
            <a:blip r:embed="rId5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object 7"/>
          <p:cNvSpPr/>
          <p:nvPr/>
        </p:nvSpPr>
        <p:spPr>
          <a:xfrm>
            <a:off x="6134040" y="123840"/>
            <a:ext cx="533160" cy="704520"/>
          </a:xfrm>
          <a:prstGeom prst="rect">
            <a:avLst/>
          </a:prstGeom>
          <a:blipFill rotWithShape="0">
            <a:blip r:embed="rId6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5" name="object 8"/>
          <p:cNvSpPr/>
          <p:nvPr/>
        </p:nvSpPr>
        <p:spPr>
          <a:xfrm>
            <a:off x="6229440" y="123840"/>
            <a:ext cx="2199960" cy="704520"/>
          </a:xfrm>
          <a:prstGeom prst="rect">
            <a:avLst/>
          </a:prstGeom>
          <a:blipFill rotWithShape="0">
            <a:blip r:embed="rId7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6" name="object 9"/>
          <p:cNvSpPr/>
          <p:nvPr/>
        </p:nvSpPr>
        <p:spPr>
          <a:xfrm>
            <a:off x="7991640" y="123840"/>
            <a:ext cx="542520" cy="704520"/>
          </a:xfrm>
          <a:prstGeom prst="rect">
            <a:avLst/>
          </a:prstGeom>
          <a:blipFill rotWithShape="0">
            <a:blip r:embed="rId8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7" name="object 10"/>
          <p:cNvSpPr/>
          <p:nvPr/>
        </p:nvSpPr>
        <p:spPr>
          <a:xfrm>
            <a:off x="2638440" y="485640"/>
            <a:ext cx="2933280" cy="704520"/>
          </a:xfrm>
          <a:prstGeom prst="rect">
            <a:avLst/>
          </a:prstGeom>
          <a:blipFill rotWithShape="0">
            <a:blip r:embed="rId9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8" name="object 11"/>
          <p:cNvSpPr/>
          <p:nvPr/>
        </p:nvSpPr>
        <p:spPr>
          <a:xfrm>
            <a:off x="5133960" y="485640"/>
            <a:ext cx="523440" cy="704520"/>
          </a:xfrm>
          <a:prstGeom prst="rect">
            <a:avLst/>
          </a:prstGeom>
          <a:blipFill rotWithShape="0">
            <a:blip r:embed="rId10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9" name="object 12"/>
          <p:cNvSpPr/>
          <p:nvPr/>
        </p:nvSpPr>
        <p:spPr>
          <a:xfrm>
            <a:off x="5219640" y="485640"/>
            <a:ext cx="1657080" cy="704520"/>
          </a:xfrm>
          <a:prstGeom prst="rect">
            <a:avLst/>
          </a:prstGeom>
          <a:blipFill rotWithShape="0">
            <a:blip r:embed="rId1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0" name="object 13"/>
          <p:cNvSpPr/>
          <p:nvPr/>
        </p:nvSpPr>
        <p:spPr>
          <a:xfrm>
            <a:off x="6438960" y="485640"/>
            <a:ext cx="523440" cy="704520"/>
          </a:xfrm>
          <a:prstGeom prst="rect">
            <a:avLst/>
          </a:prstGeom>
          <a:blipFill rotWithShape="0">
            <a:blip r:embed="rId1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1" name="object 14"/>
          <p:cNvSpPr/>
          <p:nvPr/>
        </p:nvSpPr>
        <p:spPr>
          <a:xfrm>
            <a:off x="6524640" y="485640"/>
            <a:ext cx="2133360" cy="704520"/>
          </a:xfrm>
          <a:prstGeom prst="rect">
            <a:avLst/>
          </a:prstGeom>
          <a:blipFill rotWithShape="0">
            <a:blip r:embed="rId1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2" name="object 15"/>
          <p:cNvSpPr/>
          <p:nvPr/>
        </p:nvSpPr>
        <p:spPr>
          <a:xfrm>
            <a:off x="8220240" y="485640"/>
            <a:ext cx="514080" cy="704520"/>
          </a:xfrm>
          <a:prstGeom prst="rect">
            <a:avLst/>
          </a:prstGeom>
          <a:blipFill rotWithShape="0">
            <a:blip r:embed="rId14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3" name="object 16"/>
          <p:cNvSpPr/>
          <p:nvPr/>
        </p:nvSpPr>
        <p:spPr>
          <a:xfrm>
            <a:off x="8296200" y="485640"/>
            <a:ext cx="514080" cy="704520"/>
          </a:xfrm>
          <a:prstGeom prst="rect">
            <a:avLst/>
          </a:prstGeom>
          <a:blipFill rotWithShape="0">
            <a:blip r:embed="rId15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396360" y="-118800"/>
            <a:ext cx="8350560" cy="1221120"/>
          </a:xfrm>
          <a:prstGeom prst="rect">
            <a:avLst/>
          </a:prstGeom>
          <a:noFill/>
          <a:ln w="0">
            <a:noFill/>
          </a:ln>
        </p:spPr>
        <p:txBody>
          <a:bodyPr lIns="0" rIns="0" tIns="362160" bIns="0" anchor="t">
            <a:noAutofit/>
          </a:bodyPr>
          <a:p>
            <a:pPr marL="2446200" indent="0">
              <a:lnSpc>
                <a:spcPts val="2849"/>
              </a:lnSpc>
              <a:spcBef>
                <a:spcPts val="221"/>
              </a:spcBef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rgbClr val="e0ebf6"/>
                </a:solidFill>
                <a:latin typeface="Bookman Old Style"/>
              </a:rPr>
              <a:t>До </a:t>
            </a:r>
            <a:r>
              <a:rPr b="1" lang="ru-RU" sz="2400" spc="4" strike="noStrike">
                <a:solidFill>
                  <a:srgbClr val="e0ebf6"/>
                </a:solidFill>
                <a:latin typeface="Bookman Old Style"/>
              </a:rPr>
              <a:t>власних </a:t>
            </a:r>
            <a:r>
              <a:rPr b="1" lang="ru-RU" sz="2400" spc="9" strike="noStrike">
                <a:solidFill>
                  <a:srgbClr val="e0ebf6"/>
                </a:solidFill>
                <a:latin typeface="Bookman Old Style"/>
              </a:rPr>
              <a:t>джерел </a:t>
            </a:r>
            <a:r>
              <a:rPr b="1" lang="ru-RU" sz="2400" spc="-12" strike="noStrike">
                <a:solidFill>
                  <a:srgbClr val="e0ebf6"/>
                </a:solidFill>
                <a:latin typeface="Bookman Old Style"/>
              </a:rPr>
              <a:t>утворення  </a:t>
            </a:r>
            <a:r>
              <a:rPr b="1" lang="ru-RU" sz="2400" spc="-1" strike="noStrike">
                <a:solidFill>
                  <a:srgbClr val="e0ebf6"/>
                </a:solidFill>
                <a:latin typeface="Bookman Old Style"/>
              </a:rPr>
              <a:t>господарських </a:t>
            </a:r>
            <a:r>
              <a:rPr b="1" lang="ru-RU" sz="2400" spc="12" strike="noStrike">
                <a:solidFill>
                  <a:srgbClr val="e0ebf6"/>
                </a:solidFill>
                <a:latin typeface="Bookman Old Style"/>
              </a:rPr>
              <a:t>засобів</a:t>
            </a:r>
            <a:r>
              <a:rPr b="1" lang="ru-RU" sz="2400" spc="-222" strike="noStrike">
                <a:solidFill>
                  <a:srgbClr val="e0ebf6"/>
                </a:solidFill>
                <a:latin typeface="Bookman Old Style"/>
              </a:rPr>
              <a:t> </a:t>
            </a:r>
            <a:r>
              <a:rPr b="1" lang="ru-RU" sz="2400" spc="9" strike="noStrike">
                <a:solidFill>
                  <a:srgbClr val="e0ebf6"/>
                </a:solidFill>
                <a:latin typeface="Bookman Old Style"/>
              </a:rPr>
              <a:t>належать: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5" name="object 18"/>
          <p:cNvSpPr/>
          <p:nvPr/>
        </p:nvSpPr>
        <p:spPr>
          <a:xfrm>
            <a:off x="0" y="1393200"/>
            <a:ext cx="571320" cy="428760"/>
          </a:xfrm>
          <a:custGeom>
            <a:avLst/>
            <a:gdLst>
              <a:gd name="textAreaLeft" fmla="*/ 0 w 571320"/>
              <a:gd name="textAreaRight" fmla="*/ 571680 w 571320"/>
              <a:gd name="textAreaTop" fmla="*/ 0 h 428760"/>
              <a:gd name="textAreaBottom" fmla="*/ 429120 h 428760"/>
            </a:gdLst>
            <a:ahLst/>
            <a:rect l="textAreaLeft" t="textAreaTop" r="textAreaRight" b="textAreaBottom"/>
            <a:pathLst>
              <a:path w="571500" h="429260">
                <a:moveTo>
                  <a:pt x="571500" y="163708"/>
                </a:moveTo>
                <a:lnTo>
                  <a:pt x="0" y="163708"/>
                </a:lnTo>
                <a:lnTo>
                  <a:pt x="176605" y="264932"/>
                </a:lnTo>
                <a:lnTo>
                  <a:pt x="109144" y="428640"/>
                </a:lnTo>
                <a:lnTo>
                  <a:pt x="285750" y="327416"/>
                </a:lnTo>
                <a:lnTo>
                  <a:pt x="420643" y="327416"/>
                </a:lnTo>
                <a:lnTo>
                  <a:pt x="394895" y="264932"/>
                </a:lnTo>
                <a:lnTo>
                  <a:pt x="571500" y="163708"/>
                </a:lnTo>
                <a:close/>
              </a:path>
              <a:path w="571500" h="429260">
                <a:moveTo>
                  <a:pt x="420643" y="327416"/>
                </a:moveTo>
                <a:lnTo>
                  <a:pt x="285750" y="327416"/>
                </a:lnTo>
                <a:lnTo>
                  <a:pt x="462354" y="428640"/>
                </a:lnTo>
                <a:lnTo>
                  <a:pt x="420643" y="327416"/>
                </a:lnTo>
                <a:close/>
              </a:path>
              <a:path w="571500" h="429260">
                <a:moveTo>
                  <a:pt x="285750" y="0"/>
                </a:moveTo>
                <a:lnTo>
                  <a:pt x="218301" y="163708"/>
                </a:lnTo>
                <a:lnTo>
                  <a:pt x="353211" y="163708"/>
                </a:lnTo>
                <a:lnTo>
                  <a:pt x="285750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6" name="object 19"/>
          <p:cNvSpPr/>
          <p:nvPr/>
        </p:nvSpPr>
        <p:spPr>
          <a:xfrm>
            <a:off x="0" y="1393200"/>
            <a:ext cx="571320" cy="428760"/>
          </a:xfrm>
          <a:custGeom>
            <a:avLst/>
            <a:gdLst>
              <a:gd name="textAreaLeft" fmla="*/ 0 w 571320"/>
              <a:gd name="textAreaRight" fmla="*/ 571680 w 571320"/>
              <a:gd name="textAreaTop" fmla="*/ 0 h 428760"/>
              <a:gd name="textAreaBottom" fmla="*/ 429120 h 428760"/>
            </a:gdLst>
            <a:ahLst/>
            <a:rect l="textAreaLeft" t="textAreaTop" r="textAreaRight" b="textAreaBottom"/>
            <a:pathLst>
              <a:path w="571500" h="429260">
                <a:moveTo>
                  <a:pt x="0" y="163708"/>
                </a:moveTo>
                <a:lnTo>
                  <a:pt x="218301" y="163708"/>
                </a:lnTo>
                <a:lnTo>
                  <a:pt x="285749" y="0"/>
                </a:lnTo>
                <a:lnTo>
                  <a:pt x="353211" y="163708"/>
                </a:lnTo>
                <a:lnTo>
                  <a:pt x="571499" y="163708"/>
                </a:lnTo>
                <a:lnTo>
                  <a:pt x="394895" y="264932"/>
                </a:lnTo>
                <a:lnTo>
                  <a:pt x="462354" y="428640"/>
                </a:lnTo>
                <a:lnTo>
                  <a:pt x="285749" y="327416"/>
                </a:lnTo>
                <a:lnTo>
                  <a:pt x="109144" y="428640"/>
                </a:lnTo>
                <a:lnTo>
                  <a:pt x="176605" y="264932"/>
                </a:lnTo>
                <a:lnTo>
                  <a:pt x="0" y="163708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7" name="object 20"/>
          <p:cNvSpPr/>
          <p:nvPr/>
        </p:nvSpPr>
        <p:spPr>
          <a:xfrm>
            <a:off x="215280" y="1472760"/>
            <a:ext cx="141120" cy="28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ru-RU" sz="1800" spc="-1" strike="noStrike">
                <a:solidFill>
                  <a:srgbClr val="ffffff"/>
                </a:solidFill>
                <a:latin typeface="Calibri"/>
              </a:rPr>
              <a:t>1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object 21"/>
          <p:cNvSpPr/>
          <p:nvPr/>
        </p:nvSpPr>
        <p:spPr>
          <a:xfrm>
            <a:off x="642960" y="1125000"/>
            <a:ext cx="8501040" cy="1018080"/>
          </a:xfrm>
          <a:custGeom>
            <a:avLst/>
            <a:gdLst>
              <a:gd name="textAreaLeft" fmla="*/ 0 w 8501040"/>
              <a:gd name="textAreaRight" fmla="*/ 8501400 w 8501040"/>
              <a:gd name="textAreaTop" fmla="*/ 0 h 1018080"/>
              <a:gd name="textAreaBottom" fmla="*/ 1018440 h 1018080"/>
            </a:gdLst>
            <a:ahLst/>
            <a:rect l="textAreaLeft" t="textAreaTop" r="textAreaRight" b="textAreaBottom"/>
            <a:pathLst>
              <a:path w="8501380" h="1018539">
                <a:moveTo>
                  <a:pt x="8331403" y="0"/>
                </a:moveTo>
                <a:lnTo>
                  <a:pt x="169676" y="0"/>
                </a:lnTo>
                <a:lnTo>
                  <a:pt x="124567" y="6060"/>
                </a:lnTo>
                <a:lnTo>
                  <a:pt x="84035" y="23163"/>
                </a:lnTo>
                <a:lnTo>
                  <a:pt x="49695" y="49693"/>
                </a:lnTo>
                <a:lnTo>
                  <a:pt x="23164" y="84034"/>
                </a:lnTo>
                <a:lnTo>
                  <a:pt x="6060" y="124569"/>
                </a:lnTo>
                <a:lnTo>
                  <a:pt x="0" y="169682"/>
                </a:lnTo>
                <a:lnTo>
                  <a:pt x="0" y="848380"/>
                </a:lnTo>
                <a:lnTo>
                  <a:pt x="6060" y="893492"/>
                </a:lnTo>
                <a:lnTo>
                  <a:pt x="23164" y="934024"/>
                </a:lnTo>
                <a:lnTo>
                  <a:pt x="49695" y="968361"/>
                </a:lnTo>
                <a:lnTo>
                  <a:pt x="84035" y="994887"/>
                </a:lnTo>
                <a:lnTo>
                  <a:pt x="124567" y="1011988"/>
                </a:lnTo>
                <a:lnTo>
                  <a:pt x="169676" y="1018047"/>
                </a:lnTo>
                <a:lnTo>
                  <a:pt x="8331403" y="1018047"/>
                </a:lnTo>
                <a:lnTo>
                  <a:pt x="8376516" y="1011988"/>
                </a:lnTo>
                <a:lnTo>
                  <a:pt x="8417051" y="994887"/>
                </a:lnTo>
                <a:lnTo>
                  <a:pt x="8451391" y="968361"/>
                </a:lnTo>
                <a:lnTo>
                  <a:pt x="8477921" y="934024"/>
                </a:lnTo>
                <a:lnTo>
                  <a:pt x="8495025" y="893492"/>
                </a:lnTo>
                <a:lnTo>
                  <a:pt x="8501085" y="848380"/>
                </a:lnTo>
                <a:lnTo>
                  <a:pt x="8501085" y="169682"/>
                </a:lnTo>
                <a:lnTo>
                  <a:pt x="8495025" y="124569"/>
                </a:lnTo>
                <a:lnTo>
                  <a:pt x="8477921" y="84034"/>
                </a:lnTo>
                <a:lnTo>
                  <a:pt x="8451391" y="49693"/>
                </a:lnTo>
                <a:lnTo>
                  <a:pt x="8417051" y="23163"/>
                </a:lnTo>
                <a:lnTo>
                  <a:pt x="8376516" y="6060"/>
                </a:lnTo>
                <a:lnTo>
                  <a:pt x="8331403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9" name="object 22"/>
          <p:cNvSpPr/>
          <p:nvPr/>
        </p:nvSpPr>
        <p:spPr>
          <a:xfrm>
            <a:off x="642960" y="1125000"/>
            <a:ext cx="8501040" cy="1018080"/>
          </a:xfrm>
          <a:custGeom>
            <a:avLst/>
            <a:gdLst>
              <a:gd name="textAreaLeft" fmla="*/ 0 w 8501040"/>
              <a:gd name="textAreaRight" fmla="*/ 8501400 w 8501040"/>
              <a:gd name="textAreaTop" fmla="*/ 0 h 1018080"/>
              <a:gd name="textAreaBottom" fmla="*/ 1018440 h 1018080"/>
            </a:gdLst>
            <a:ahLst/>
            <a:rect l="textAreaLeft" t="textAreaTop" r="textAreaRight" b="textAreaBottom"/>
            <a:pathLst>
              <a:path w="8501380" h="1018539">
                <a:moveTo>
                  <a:pt x="0" y="169682"/>
                </a:moveTo>
                <a:lnTo>
                  <a:pt x="6060" y="124569"/>
                </a:lnTo>
                <a:lnTo>
                  <a:pt x="23164" y="84034"/>
                </a:lnTo>
                <a:lnTo>
                  <a:pt x="49695" y="49693"/>
                </a:lnTo>
                <a:lnTo>
                  <a:pt x="84035" y="23163"/>
                </a:lnTo>
                <a:lnTo>
                  <a:pt x="124567" y="6060"/>
                </a:lnTo>
                <a:lnTo>
                  <a:pt x="169676" y="0"/>
                </a:lnTo>
                <a:lnTo>
                  <a:pt x="8331403" y="0"/>
                </a:lnTo>
                <a:lnTo>
                  <a:pt x="8376515" y="6060"/>
                </a:lnTo>
                <a:lnTo>
                  <a:pt x="8417050" y="23163"/>
                </a:lnTo>
                <a:lnTo>
                  <a:pt x="8451391" y="49693"/>
                </a:lnTo>
                <a:lnTo>
                  <a:pt x="8477921" y="84034"/>
                </a:lnTo>
                <a:lnTo>
                  <a:pt x="8495024" y="124569"/>
                </a:lnTo>
                <a:lnTo>
                  <a:pt x="8501085" y="169682"/>
                </a:lnTo>
                <a:lnTo>
                  <a:pt x="8501085" y="848380"/>
                </a:lnTo>
                <a:lnTo>
                  <a:pt x="8495024" y="893491"/>
                </a:lnTo>
                <a:lnTo>
                  <a:pt x="8477921" y="934024"/>
                </a:lnTo>
                <a:lnTo>
                  <a:pt x="8451391" y="968361"/>
                </a:lnTo>
                <a:lnTo>
                  <a:pt x="8417050" y="994887"/>
                </a:lnTo>
                <a:lnTo>
                  <a:pt x="8376515" y="1011988"/>
                </a:lnTo>
                <a:lnTo>
                  <a:pt x="8331403" y="1018047"/>
                </a:lnTo>
                <a:lnTo>
                  <a:pt x="169676" y="1018047"/>
                </a:lnTo>
                <a:lnTo>
                  <a:pt x="124567" y="1011988"/>
                </a:lnTo>
                <a:lnTo>
                  <a:pt x="84035" y="994887"/>
                </a:lnTo>
                <a:lnTo>
                  <a:pt x="49695" y="968361"/>
                </a:lnTo>
                <a:lnTo>
                  <a:pt x="23164" y="934024"/>
                </a:lnTo>
                <a:lnTo>
                  <a:pt x="6060" y="893491"/>
                </a:lnTo>
                <a:lnTo>
                  <a:pt x="0" y="848380"/>
                </a:lnTo>
                <a:lnTo>
                  <a:pt x="0" y="169682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0" name="object 23"/>
          <p:cNvSpPr/>
          <p:nvPr/>
        </p:nvSpPr>
        <p:spPr>
          <a:xfrm>
            <a:off x="772200" y="1130040"/>
            <a:ext cx="8243280" cy="97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7560" bIns="0" anchor="t">
            <a:spAutoFit/>
          </a:bodyPr>
          <a:p>
            <a:pPr marL="12600" algn="just">
              <a:lnSpc>
                <a:spcPct val="103000"/>
              </a:lnSpc>
              <a:spcBef>
                <a:spcPts val="60"/>
              </a:spcBef>
            </a:pPr>
            <a:r>
              <a:rPr b="1" lang="ru-RU" sz="1550" spc="12" strike="noStrike">
                <a:solidFill>
                  <a:srgbClr val="ff0000"/>
                </a:solidFill>
                <a:latin typeface="Times New Roman"/>
              </a:rPr>
              <a:t>Капітал</a:t>
            </a:r>
            <a:r>
              <a:rPr b="0" lang="ru-RU" sz="1550" spc="12" strike="noStrike">
                <a:solidFill>
                  <a:srgbClr val="ff0000"/>
                </a:solidFill>
                <a:latin typeface="Times New Roman"/>
              </a:rPr>
              <a:t>— </a:t>
            </a:r>
            <a:r>
              <a:rPr b="0" lang="ru-RU" sz="1550" spc="32" strike="noStrike">
                <a:solidFill>
                  <a:srgbClr val="ffffff"/>
                </a:solidFill>
                <a:latin typeface="Times New Roman"/>
              </a:rPr>
              <a:t>це </a:t>
            </a:r>
            <a:r>
              <a:rPr b="0" lang="ru-RU" sz="1550" spc="12" strike="noStrike">
                <a:solidFill>
                  <a:srgbClr val="ffffff"/>
                </a:solidFill>
                <a:latin typeface="Times New Roman"/>
              </a:rPr>
              <a:t>власне </a:t>
            </a:r>
            <a:r>
              <a:rPr b="0" lang="ru-RU" sz="1550" spc="9" strike="noStrike">
                <a:solidFill>
                  <a:srgbClr val="ffffff"/>
                </a:solidFill>
                <a:latin typeface="Times New Roman"/>
              </a:rPr>
              <a:t>джерело утворення господарських </a:t>
            </a:r>
            <a:r>
              <a:rPr b="0" lang="ru-RU" sz="1550" spc="12" strike="noStrike">
                <a:solidFill>
                  <a:srgbClr val="ffffff"/>
                </a:solidFill>
                <a:latin typeface="Times New Roman"/>
              </a:rPr>
              <a:t>засобів, </a:t>
            </a:r>
            <a:r>
              <a:rPr b="0" lang="ru-RU" sz="1550" spc="9" strike="noStrike">
                <a:solidFill>
                  <a:srgbClr val="ffffff"/>
                </a:solidFill>
                <a:latin typeface="Times New Roman"/>
              </a:rPr>
              <a:t>втілюється в активах, які  </a:t>
            </a:r>
            <a:r>
              <a:rPr b="0" lang="ru-RU" sz="1550" spc="-21" strike="noStrike">
                <a:solidFill>
                  <a:srgbClr val="ffffff"/>
                </a:solidFill>
                <a:latin typeface="Times New Roman"/>
              </a:rPr>
              <a:t>були </a:t>
            </a:r>
            <a:r>
              <a:rPr b="0" lang="ru-RU" sz="1550" spc="32" strike="noStrike">
                <a:solidFill>
                  <a:srgbClr val="ffffff"/>
                </a:solidFill>
                <a:latin typeface="Times New Roman"/>
              </a:rPr>
              <a:t>внесені </a:t>
            </a:r>
            <a:r>
              <a:rPr b="0" lang="ru-RU" sz="1550" spc="-1" strike="noStrike">
                <a:solidFill>
                  <a:srgbClr val="ffffff"/>
                </a:solidFill>
                <a:latin typeface="Times New Roman"/>
              </a:rPr>
              <a:t>його </a:t>
            </a:r>
            <a:r>
              <a:rPr b="0" lang="ru-RU" sz="1550" spc="12" strike="noStrike">
                <a:solidFill>
                  <a:srgbClr val="ffffff"/>
                </a:solidFill>
                <a:latin typeface="Times New Roman"/>
              </a:rPr>
              <a:t>засновниками </a:t>
            </a:r>
            <a:r>
              <a:rPr b="0" lang="ru-RU" sz="1550" spc="18" strike="noStrike">
                <a:solidFill>
                  <a:srgbClr val="ffffff"/>
                </a:solidFill>
                <a:latin typeface="Times New Roman"/>
              </a:rPr>
              <a:t>як </a:t>
            </a:r>
            <a:r>
              <a:rPr b="0" lang="ru-RU" sz="1550" spc="12" strike="noStrike">
                <a:solidFill>
                  <a:srgbClr val="ffffff"/>
                </a:solidFill>
                <a:latin typeface="Times New Roman"/>
              </a:rPr>
              <a:t>стартовий </a:t>
            </a:r>
            <a:r>
              <a:rPr b="0" lang="ru-RU" sz="1550" spc="24" strike="noStrike">
                <a:solidFill>
                  <a:srgbClr val="ffffff"/>
                </a:solidFill>
                <a:latin typeface="Times New Roman"/>
              </a:rPr>
              <a:t>капітал </a:t>
            </a:r>
            <a:r>
              <a:rPr b="0" lang="ru-RU" sz="1550" spc="9" strike="noStrike">
                <a:solidFill>
                  <a:srgbClr val="ffffff"/>
                </a:solidFill>
                <a:latin typeface="Times New Roman"/>
              </a:rPr>
              <a:t>в </a:t>
            </a:r>
            <a:r>
              <a:rPr b="0" lang="ru-RU" sz="1550" spc="-1" strike="noStrike">
                <a:solidFill>
                  <a:srgbClr val="ffffff"/>
                </a:solidFill>
                <a:latin typeface="Times New Roman"/>
              </a:rPr>
              <a:t>період </a:t>
            </a:r>
            <a:r>
              <a:rPr b="0" lang="ru-RU" sz="1550" spc="12" strike="noStrike">
                <a:solidFill>
                  <a:srgbClr val="ffffff"/>
                </a:solidFill>
                <a:latin typeface="Times New Roman"/>
              </a:rPr>
              <a:t>створення підприємства </a:t>
            </a:r>
            <a:r>
              <a:rPr b="0" lang="ru-RU" sz="1550" spc="4" strike="noStrike">
                <a:solidFill>
                  <a:srgbClr val="ffffff"/>
                </a:solidFill>
                <a:latin typeface="Times New Roman"/>
              </a:rPr>
              <a:t>і </a:t>
            </a:r>
            <a:r>
              <a:rPr b="0" lang="ru-RU" sz="1550" spc="9" strike="noStrike">
                <a:solidFill>
                  <a:srgbClr val="ffffff"/>
                </a:solidFill>
                <a:latin typeface="Times New Roman"/>
              </a:rPr>
              <a:t>являє  </a:t>
            </a:r>
            <a:r>
              <a:rPr b="0" lang="ru-RU" sz="1550" spc="24" strike="noStrike">
                <a:solidFill>
                  <a:srgbClr val="ffffff"/>
                </a:solidFill>
                <a:latin typeface="Times New Roman"/>
              </a:rPr>
              <a:t>собою </a:t>
            </a:r>
            <a:r>
              <a:rPr b="0" lang="ru-RU" sz="1550" spc="4" strike="noStrike">
                <a:solidFill>
                  <a:srgbClr val="ffffff"/>
                </a:solidFill>
                <a:latin typeface="Times New Roman"/>
              </a:rPr>
              <a:t>вартість </a:t>
            </a:r>
            <a:r>
              <a:rPr b="0" lang="ru-RU" sz="1550" spc="24" strike="noStrike">
                <a:solidFill>
                  <a:srgbClr val="ffffff"/>
                </a:solidFill>
                <a:latin typeface="Times New Roman"/>
              </a:rPr>
              <a:t>майна </a:t>
            </a:r>
            <a:r>
              <a:rPr b="0" lang="ru-RU" sz="1550" spc="9" strike="noStrike">
                <a:solidFill>
                  <a:srgbClr val="ffffff"/>
                </a:solidFill>
                <a:latin typeface="Times New Roman"/>
              </a:rPr>
              <a:t>суб'єкта </a:t>
            </a:r>
            <a:r>
              <a:rPr b="0" lang="ru-RU" sz="1550" spc="12" strike="noStrike">
                <a:solidFill>
                  <a:srgbClr val="ffffff"/>
                </a:solidFill>
                <a:latin typeface="Times New Roman"/>
              </a:rPr>
              <a:t>господарювання. </a:t>
            </a:r>
            <a:r>
              <a:rPr b="0" lang="ru-RU" sz="1550" spc="4" strike="noStrike">
                <a:solidFill>
                  <a:srgbClr val="ffffff"/>
                </a:solidFill>
                <a:latin typeface="Times New Roman"/>
              </a:rPr>
              <a:t>Майно </a:t>
            </a:r>
            <a:r>
              <a:rPr b="0" lang="ru-RU" sz="1550" spc="12" strike="noStrike">
                <a:solidFill>
                  <a:srgbClr val="ffffff"/>
                </a:solidFill>
                <a:latin typeface="Times New Roman"/>
              </a:rPr>
              <a:t>підприємства </a:t>
            </a:r>
            <a:r>
              <a:rPr b="0" lang="ru-RU" sz="1550" spc="9" strike="noStrike">
                <a:solidFill>
                  <a:srgbClr val="ffffff"/>
                </a:solidFill>
                <a:latin typeface="Times New Roman"/>
              </a:rPr>
              <a:t>складається із </a:t>
            </a:r>
            <a:r>
              <a:rPr b="0" lang="ru-RU" sz="1550" spc="4" strike="noStrike">
                <a:solidFill>
                  <a:srgbClr val="ffffff"/>
                </a:solidFill>
                <a:latin typeface="Times New Roman"/>
              </a:rPr>
              <a:t>різного  </a:t>
            </a:r>
            <a:r>
              <a:rPr b="0" lang="ru-RU" sz="1550" spc="-7" strike="noStrike">
                <a:solidFill>
                  <a:srgbClr val="ffffff"/>
                </a:solidFill>
                <a:latin typeface="Times New Roman"/>
              </a:rPr>
              <a:t>роду </a:t>
            </a:r>
            <a:r>
              <a:rPr b="0" lang="ru-RU" sz="1550" spc="18" strike="noStrike">
                <a:solidFill>
                  <a:srgbClr val="ffffff"/>
                </a:solidFill>
                <a:latin typeface="Times New Roman"/>
              </a:rPr>
              <a:t>як </a:t>
            </a:r>
            <a:r>
              <a:rPr b="0" lang="ru-RU" sz="1550" spc="-12" strike="noStrike">
                <a:solidFill>
                  <a:srgbClr val="ffffff"/>
                </a:solidFill>
                <a:latin typeface="Times New Roman"/>
              </a:rPr>
              <a:t>матеріальних, </a:t>
            </a:r>
            <a:r>
              <a:rPr b="0" lang="ru-RU" sz="1550" spc="-7" strike="noStrike">
                <a:solidFill>
                  <a:srgbClr val="ffffff"/>
                </a:solidFill>
                <a:latin typeface="Times New Roman"/>
              </a:rPr>
              <a:t>нематеріальних, </a:t>
            </a:r>
            <a:r>
              <a:rPr b="0" lang="ru-RU" sz="1550" spc="9" strike="noStrike">
                <a:solidFill>
                  <a:srgbClr val="ffffff"/>
                </a:solidFill>
                <a:latin typeface="Times New Roman"/>
              </a:rPr>
              <a:t>а </a:t>
            </a:r>
            <a:r>
              <a:rPr b="0" lang="ru-RU" sz="1550" spc="-26" strike="noStrike">
                <a:solidFill>
                  <a:srgbClr val="ffffff"/>
                </a:solidFill>
                <a:latin typeface="Times New Roman"/>
              </a:rPr>
              <a:t>також </a:t>
            </a:r>
            <a:r>
              <a:rPr b="0" lang="ru-RU" sz="1550" spc="4" strike="noStrike">
                <a:solidFill>
                  <a:srgbClr val="ffffff"/>
                </a:solidFill>
                <a:latin typeface="Times New Roman"/>
              </a:rPr>
              <a:t>фінансових</a:t>
            </a:r>
            <a:r>
              <a:rPr b="0" lang="ru-RU" sz="1550" spc="63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1550" spc="-12" strike="noStrike">
                <a:solidFill>
                  <a:srgbClr val="ffffff"/>
                </a:solidFill>
                <a:latin typeface="Times New Roman"/>
              </a:rPr>
              <a:t>ресурсів.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object 24"/>
          <p:cNvSpPr/>
          <p:nvPr/>
        </p:nvSpPr>
        <p:spPr>
          <a:xfrm>
            <a:off x="2714760" y="2214720"/>
            <a:ext cx="3857760" cy="266400"/>
          </a:xfrm>
          <a:prstGeom prst="rect">
            <a:avLst/>
          </a:prstGeom>
          <a:solidFill>
            <a:srgbClr val="619cd1"/>
          </a:solidFill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spAutoFit/>
          </a:bodyPr>
          <a:p>
            <a:pPr marL="365760" indent="-205200">
              <a:lnSpc>
                <a:spcPts val="2095"/>
              </a:lnSpc>
              <a:buClr>
                <a:srgbClr val="ffffff"/>
              </a:buClr>
              <a:buSzPct val="94000"/>
              <a:buFont typeface="Wingdings" charset="2"/>
              <a:buChar char=""/>
              <a:tabLst>
                <a:tab algn="l" pos="366480"/>
              </a:tabLst>
            </a:pPr>
            <a:r>
              <a:rPr b="0" lang="ru-RU" sz="1800" spc="-12" strike="noStrike">
                <a:solidFill>
                  <a:srgbClr val="ffffff"/>
                </a:solidFill>
                <a:latin typeface="Bookman Old Style"/>
              </a:rPr>
              <a:t>До </a:t>
            </a:r>
            <a:r>
              <a:rPr b="0" lang="ru-RU" sz="1800" spc="-7" strike="noStrike">
                <a:solidFill>
                  <a:srgbClr val="ffffff"/>
                </a:solidFill>
                <a:latin typeface="Bookman Old Style"/>
              </a:rPr>
              <a:t>складу </a:t>
            </a:r>
            <a:r>
              <a:rPr b="0" lang="ru-RU" sz="1800" spc="-1" strike="noStrike">
                <a:solidFill>
                  <a:srgbClr val="ffffff"/>
                </a:solidFill>
                <a:latin typeface="Bookman Old Style"/>
              </a:rPr>
              <a:t>капіталу</a:t>
            </a:r>
            <a:r>
              <a:rPr b="0" lang="ru-RU" sz="1800" spc="-35" strike="noStrike">
                <a:solidFill>
                  <a:srgbClr val="ffffff"/>
                </a:solidFill>
                <a:latin typeface="Bookman Old Style"/>
              </a:rPr>
              <a:t> </a:t>
            </a:r>
            <a:r>
              <a:rPr b="0" lang="ru-RU" sz="1800" spc="-12" strike="noStrike">
                <a:solidFill>
                  <a:srgbClr val="ffffff"/>
                </a:solidFill>
                <a:latin typeface="Bookman Old Style"/>
              </a:rPr>
              <a:t>входять: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object 25"/>
          <p:cNvSpPr/>
          <p:nvPr/>
        </p:nvSpPr>
        <p:spPr>
          <a:xfrm>
            <a:off x="78840" y="2466360"/>
            <a:ext cx="8969040" cy="309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25560" bIns="0" anchor="t">
            <a:spAutoFit/>
          </a:bodyPr>
          <a:p>
            <a:pPr marL="12600" indent="-216000">
              <a:lnSpc>
                <a:spcPct val="103000"/>
              </a:lnSpc>
              <a:spcBef>
                <a:spcPts val="201"/>
              </a:spcBef>
              <a:buClr>
                <a:srgbClr val="000000"/>
              </a:buClr>
              <a:buSzPct val="120000"/>
              <a:buFont typeface="Wingdings" charset="2"/>
              <a:buChar char=""/>
              <a:tabLst>
                <a:tab algn="l" pos="261000"/>
              </a:tabLst>
            </a:pPr>
            <a:r>
              <a:rPr b="1" lang="ru-RU" sz="1500" spc="-26" strike="noStrike">
                <a:solidFill>
                  <a:srgbClr val="000000"/>
                </a:solidFill>
                <a:latin typeface="Times New Roman"/>
              </a:rPr>
              <a:t>Статутний </a:t>
            </a:r>
            <a:r>
              <a:rPr b="1" lang="ru-RU" sz="1500" spc="-7" strike="noStrike">
                <a:solidFill>
                  <a:srgbClr val="000000"/>
                </a:solidFill>
                <a:latin typeface="Times New Roman"/>
              </a:rPr>
              <a:t>капітал </a:t>
            </a:r>
            <a:r>
              <a:rPr b="0" lang="ru-RU" sz="1500" spc="-1" strike="noStrike">
                <a:solidFill>
                  <a:srgbClr val="000000"/>
                </a:solidFill>
                <a:latin typeface="Times New Roman"/>
              </a:rPr>
              <a:t>— </a:t>
            </a:r>
            <a:r>
              <a:rPr b="0" lang="ru-RU" sz="1500" spc="9" strike="noStrike">
                <a:solidFill>
                  <a:srgbClr val="000000"/>
                </a:solidFill>
                <a:latin typeface="Times New Roman"/>
              </a:rPr>
              <a:t>це частина </a:t>
            </a:r>
            <a:r>
              <a:rPr b="0" lang="ru-RU" sz="1500" spc="-15" strike="noStrike">
                <a:solidFill>
                  <a:srgbClr val="000000"/>
                </a:solidFill>
                <a:latin typeface="Times New Roman"/>
              </a:rPr>
              <a:t>капіталу, </a:t>
            </a:r>
            <a:r>
              <a:rPr b="0" lang="ru-RU" sz="1500" spc="-1" strike="noStrike">
                <a:solidFill>
                  <a:srgbClr val="000000"/>
                </a:solidFill>
                <a:latin typeface="Times New Roman"/>
              </a:rPr>
              <a:t>яка </a:t>
            </a:r>
            <a:r>
              <a:rPr b="0" lang="ru-RU" sz="1500" spc="-7" strike="noStrike">
                <a:solidFill>
                  <a:srgbClr val="000000"/>
                </a:solidFill>
                <a:latin typeface="Times New Roman"/>
              </a:rPr>
              <a:t>утворюється </a:t>
            </a:r>
            <a:r>
              <a:rPr b="0" lang="ru-RU" sz="1500" spc="-1" strike="noStrike">
                <a:solidFill>
                  <a:srgbClr val="000000"/>
                </a:solidFill>
                <a:latin typeface="Times New Roman"/>
              </a:rPr>
              <a:t>за </a:t>
            </a:r>
            <a:r>
              <a:rPr b="0" lang="ru-RU" sz="1500" spc="-32" strike="noStrike">
                <a:solidFill>
                  <a:srgbClr val="000000"/>
                </a:solidFill>
                <a:latin typeface="Times New Roman"/>
              </a:rPr>
              <a:t>рахунок </a:t>
            </a:r>
            <a:r>
              <a:rPr b="0" lang="ru-RU" sz="1500" spc="-7" strike="noStrike">
                <a:solidFill>
                  <a:srgbClr val="000000"/>
                </a:solidFill>
                <a:latin typeface="Times New Roman"/>
              </a:rPr>
              <a:t>сукупності </a:t>
            </a:r>
            <a:r>
              <a:rPr b="0" lang="ru-RU" sz="1500" spc="-1" strike="noStrike">
                <a:solidFill>
                  <a:srgbClr val="000000"/>
                </a:solidFill>
                <a:latin typeface="Times New Roman"/>
              </a:rPr>
              <a:t>вкладів у </a:t>
            </a:r>
            <a:r>
              <a:rPr b="0" lang="ru-RU" sz="1500" spc="-21" strike="noStrike">
                <a:solidFill>
                  <a:srgbClr val="000000"/>
                </a:solidFill>
                <a:latin typeface="Times New Roman"/>
              </a:rPr>
              <a:t>вигляді  </a:t>
            </a:r>
            <a:r>
              <a:rPr b="0" lang="ru-RU" sz="1500" spc="-7" strike="noStrike">
                <a:solidFill>
                  <a:srgbClr val="000000"/>
                </a:solidFill>
                <a:latin typeface="Times New Roman"/>
              </a:rPr>
              <a:t>матеріальних,</a:t>
            </a:r>
            <a:r>
              <a:rPr b="0" lang="ru-RU" sz="1500" spc="-7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4" strike="noStrike">
                <a:solidFill>
                  <a:srgbClr val="000000"/>
                </a:solidFill>
                <a:latin typeface="Times New Roman"/>
              </a:rPr>
              <a:t>нематеріальних</a:t>
            </a:r>
            <a:r>
              <a:rPr b="0" lang="ru-RU" sz="1500" spc="-15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7" strike="noStrike">
                <a:solidFill>
                  <a:srgbClr val="000000"/>
                </a:solidFill>
                <a:latin typeface="Times New Roman"/>
              </a:rPr>
              <a:t>або</a:t>
            </a:r>
            <a:r>
              <a:rPr b="0" lang="ru-RU" sz="1500" spc="4" strike="noStrike">
                <a:solidFill>
                  <a:srgbClr val="000000"/>
                </a:solidFill>
                <a:latin typeface="Times New Roman"/>
              </a:rPr>
              <a:t> фінансових</a:t>
            </a:r>
            <a:r>
              <a:rPr b="0" lang="ru-RU" sz="1500" spc="-7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7" strike="noStrike">
                <a:solidFill>
                  <a:srgbClr val="000000"/>
                </a:solidFill>
                <a:latin typeface="Times New Roman"/>
              </a:rPr>
              <a:t>ресурсів</a:t>
            </a:r>
            <a:r>
              <a:rPr b="0" lang="ru-RU" sz="1500" spc="4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4" strike="noStrike">
                <a:solidFill>
                  <a:srgbClr val="000000"/>
                </a:solidFill>
                <a:latin typeface="Times New Roman"/>
              </a:rPr>
              <a:t>засновників</a:t>
            </a:r>
            <a:r>
              <a:rPr b="0" lang="ru-RU" sz="1500" spc="-19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1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500" spc="12" strike="noStrike">
                <a:solidFill>
                  <a:srgbClr val="000000"/>
                </a:solidFill>
                <a:latin typeface="Times New Roman"/>
              </a:rPr>
              <a:t> майно</a:t>
            </a:r>
            <a:r>
              <a:rPr b="0" lang="ru-RU" sz="1500" spc="-7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9" strike="noStrike">
                <a:solidFill>
                  <a:srgbClr val="000000"/>
                </a:solidFill>
                <a:latin typeface="Times New Roman"/>
              </a:rPr>
              <a:t>підприємства</a:t>
            </a:r>
            <a:r>
              <a:rPr b="0" lang="ru-RU" sz="1500" spc="-14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7" strike="noStrike">
                <a:solidFill>
                  <a:srgbClr val="000000"/>
                </a:solidFill>
                <a:latin typeface="Times New Roman"/>
              </a:rPr>
              <a:t>для</a:t>
            </a:r>
            <a:r>
              <a:rPr b="0" lang="ru-RU" sz="15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4" strike="noStrike">
                <a:solidFill>
                  <a:srgbClr val="000000"/>
                </a:solidFill>
                <a:latin typeface="Times New Roman"/>
              </a:rPr>
              <a:t>забезпечення  діяльності</a:t>
            </a:r>
            <a:r>
              <a:rPr b="0" lang="ru-RU" sz="1500" spc="-5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15" strike="noStrike">
                <a:solidFill>
                  <a:srgbClr val="000000"/>
                </a:solidFill>
                <a:latin typeface="Times New Roman"/>
              </a:rPr>
              <a:t>господарюючого</a:t>
            </a:r>
            <a:r>
              <a:rPr b="0" lang="ru-RU" sz="1500" spc="-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1" strike="noStrike">
                <a:solidFill>
                  <a:srgbClr val="000000"/>
                </a:solidFill>
                <a:latin typeface="Times New Roman"/>
              </a:rPr>
              <a:t>суб'єкта</a:t>
            </a:r>
            <a:r>
              <a:rPr b="0" lang="ru-RU" sz="1500" spc="-6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4" strike="noStrike">
                <a:solidFill>
                  <a:srgbClr val="000000"/>
                </a:solidFill>
                <a:latin typeface="Times New Roman"/>
              </a:rPr>
              <a:t>згідно</a:t>
            </a:r>
            <a:r>
              <a:rPr b="0" lang="ru-RU" sz="1500" spc="-7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9" strike="noStrike">
                <a:solidFill>
                  <a:srgbClr val="000000"/>
                </a:solidFill>
                <a:latin typeface="Times New Roman"/>
              </a:rPr>
              <a:t>меж,</a:t>
            </a:r>
            <a:r>
              <a:rPr b="0" lang="ru-RU" sz="15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1" strike="noStrike">
                <a:solidFill>
                  <a:srgbClr val="000000"/>
                </a:solidFill>
                <a:latin typeface="Times New Roman"/>
              </a:rPr>
              <a:t>які</a:t>
            </a:r>
            <a:r>
              <a:rPr b="0" lang="ru-RU" sz="1500" spc="-3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7" strike="noStrike">
                <a:solidFill>
                  <a:srgbClr val="000000"/>
                </a:solidFill>
                <a:latin typeface="Times New Roman"/>
              </a:rPr>
              <a:t>визначені</a:t>
            </a:r>
            <a:r>
              <a:rPr b="0" lang="ru-RU" sz="1500" spc="-4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12" strike="noStrike">
                <a:solidFill>
                  <a:srgbClr val="000000"/>
                </a:solidFill>
                <a:latin typeface="Times New Roman"/>
              </a:rPr>
              <a:t>установчими</a:t>
            </a:r>
            <a:r>
              <a:rPr b="0" lang="ru-RU" sz="15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4" strike="noStrike">
                <a:solidFill>
                  <a:srgbClr val="000000"/>
                </a:solidFill>
                <a:latin typeface="Times New Roman"/>
              </a:rPr>
              <a:t>документами.</a:t>
            </a:r>
            <a:r>
              <a:rPr b="0" lang="ru-RU" sz="1500" spc="-15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4" strike="noStrike">
                <a:solidFill>
                  <a:srgbClr val="000000"/>
                </a:solidFill>
                <a:latin typeface="Times New Roman"/>
              </a:rPr>
              <a:t>Розмір</a:t>
            </a:r>
            <a:r>
              <a:rPr b="0" lang="ru-RU" sz="1500" spc="-7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12" strike="noStrike">
                <a:solidFill>
                  <a:srgbClr val="000000"/>
                </a:solidFill>
                <a:latin typeface="Times New Roman"/>
              </a:rPr>
              <a:t>статутного  </a:t>
            </a:r>
            <a:r>
              <a:rPr b="0" lang="ru-RU" sz="1500" spc="9" strike="noStrike">
                <a:solidFill>
                  <a:srgbClr val="000000"/>
                </a:solidFill>
                <a:latin typeface="Times New Roman"/>
              </a:rPr>
              <a:t>капіталу</a:t>
            </a:r>
            <a:r>
              <a:rPr b="0" lang="ru-RU" sz="1500" spc="-15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1" strike="noStrike">
                <a:solidFill>
                  <a:srgbClr val="000000"/>
                </a:solidFill>
                <a:latin typeface="Times New Roman"/>
              </a:rPr>
              <a:t>підлягає</a:t>
            </a:r>
            <a:r>
              <a:rPr b="0" lang="ru-RU" sz="1500" spc="-5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12" strike="noStrike">
                <a:solidFill>
                  <a:srgbClr val="000000"/>
                </a:solidFill>
                <a:latin typeface="Times New Roman"/>
              </a:rPr>
              <a:t>обов'язковій</a:t>
            </a:r>
            <a:r>
              <a:rPr b="0" lang="ru-RU" sz="1500" spc="9" strike="noStrike">
                <a:solidFill>
                  <a:srgbClr val="000000"/>
                </a:solidFill>
                <a:latin typeface="Times New Roman"/>
              </a:rPr>
              <a:t> реєстрації</a:t>
            </a:r>
            <a:r>
              <a:rPr b="0" lang="ru-RU" sz="1500" spc="-12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1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ru-RU" sz="1500" spc="4" strike="noStrike">
                <a:solidFill>
                  <a:srgbClr val="000000"/>
                </a:solidFill>
                <a:latin typeface="Times New Roman"/>
              </a:rPr>
              <a:t> Державному</a:t>
            </a:r>
            <a:r>
              <a:rPr b="0" lang="ru-RU" sz="1500" spc="-16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4" strike="noStrike">
                <a:solidFill>
                  <a:srgbClr val="000000"/>
                </a:solidFill>
                <a:latin typeface="Times New Roman"/>
              </a:rPr>
              <a:t>реєстрі</a:t>
            </a:r>
            <a:r>
              <a:rPr b="0" lang="ru-RU" sz="1500" spc="-4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1" strike="noStrike">
                <a:solidFill>
                  <a:srgbClr val="000000"/>
                </a:solidFill>
                <a:latin typeface="Times New Roman"/>
              </a:rPr>
              <a:t>суб'єктів</a:t>
            </a:r>
            <a:r>
              <a:rPr b="0" lang="ru-RU" sz="1500" spc="-11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7" strike="noStrike">
                <a:solidFill>
                  <a:srgbClr val="000000"/>
                </a:solidFill>
                <a:latin typeface="Times New Roman"/>
              </a:rPr>
              <a:t>господарювання.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  <a:p>
            <a:pPr marL="12600" indent="-216000">
              <a:lnSpc>
                <a:spcPct val="100000"/>
              </a:lnSpc>
              <a:spcBef>
                <a:spcPts val="6"/>
              </a:spcBef>
              <a:buClr>
                <a:srgbClr val="000000"/>
              </a:buClr>
              <a:buFont typeface="Wingdings" charset="2"/>
              <a:buChar char=""/>
              <a:tabLst>
                <a:tab algn="l" pos="232560"/>
              </a:tabLst>
            </a:pPr>
            <a:r>
              <a:rPr b="1" lang="ru-RU" sz="1500" spc="4" strike="noStrike">
                <a:solidFill>
                  <a:srgbClr val="000000"/>
                </a:solidFill>
                <a:latin typeface="Times New Roman"/>
              </a:rPr>
              <a:t>Пайовий </a:t>
            </a:r>
            <a:r>
              <a:rPr b="1" lang="ru-RU" sz="1500" spc="-7" strike="noStrike">
                <a:solidFill>
                  <a:srgbClr val="000000"/>
                </a:solidFill>
                <a:latin typeface="Times New Roman"/>
              </a:rPr>
              <a:t>капітал </a:t>
            </a:r>
            <a:r>
              <a:rPr b="0" lang="ru-RU" sz="1500" spc="-1" strike="noStrike">
                <a:solidFill>
                  <a:srgbClr val="000000"/>
                </a:solidFill>
                <a:latin typeface="Times New Roman"/>
              </a:rPr>
              <a:t>— </a:t>
            </a:r>
            <a:r>
              <a:rPr b="0" lang="ru-RU" sz="1500" spc="9" strike="noStrike">
                <a:solidFill>
                  <a:srgbClr val="000000"/>
                </a:solidFill>
                <a:latin typeface="Times New Roman"/>
              </a:rPr>
              <a:t>це </a:t>
            </a:r>
            <a:r>
              <a:rPr b="0" lang="ru-RU" sz="1500" spc="-7" strike="noStrike">
                <a:solidFill>
                  <a:srgbClr val="000000"/>
                </a:solidFill>
                <a:latin typeface="Times New Roman"/>
              </a:rPr>
              <a:t>сукупність </a:t>
            </a:r>
            <a:r>
              <a:rPr b="0" lang="ru-RU" sz="1500" spc="-21" strike="noStrike">
                <a:solidFill>
                  <a:srgbClr val="000000"/>
                </a:solidFill>
                <a:latin typeface="Times New Roman"/>
              </a:rPr>
              <a:t>коштів </a:t>
            </a:r>
            <a:r>
              <a:rPr b="0" lang="ru-RU" sz="1500" spc="9" strike="noStrike">
                <a:solidFill>
                  <a:srgbClr val="000000"/>
                </a:solidFill>
                <a:latin typeface="Times New Roman"/>
              </a:rPr>
              <a:t>фізичних </a:t>
            </a:r>
            <a:r>
              <a:rPr b="0" lang="ru-RU" sz="1500" spc="-1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ru-RU" sz="1500" spc="4" strike="noStrike">
                <a:solidFill>
                  <a:srgbClr val="000000"/>
                </a:solidFill>
                <a:latin typeface="Times New Roman"/>
              </a:rPr>
              <a:t>юридичних осіб, </a:t>
            </a:r>
            <a:r>
              <a:rPr b="0" lang="ru-RU" sz="1500" spc="-7" strike="noStrike">
                <a:solidFill>
                  <a:srgbClr val="000000"/>
                </a:solidFill>
                <a:latin typeface="Times New Roman"/>
              </a:rPr>
              <a:t>добровільно </a:t>
            </a:r>
            <a:r>
              <a:rPr b="0" lang="ru-RU" sz="1500" spc="-1" strike="noStrike">
                <a:solidFill>
                  <a:srgbClr val="000000"/>
                </a:solidFill>
                <a:latin typeface="Times New Roman"/>
              </a:rPr>
              <a:t>розміщених у  товаристві</a:t>
            </a:r>
            <a:r>
              <a:rPr b="0" lang="ru-RU" sz="1500" spc="-4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7" strike="noStrike">
                <a:solidFill>
                  <a:srgbClr val="000000"/>
                </a:solidFill>
                <a:latin typeface="Times New Roman"/>
              </a:rPr>
              <a:t>для </a:t>
            </a:r>
            <a:r>
              <a:rPr b="0" lang="ru-RU" sz="1500" spc="9" strike="noStrike">
                <a:solidFill>
                  <a:srgbClr val="000000"/>
                </a:solidFill>
                <a:latin typeface="Times New Roman"/>
              </a:rPr>
              <a:t>здійснення</a:t>
            </a:r>
            <a:r>
              <a:rPr b="0" lang="ru-RU" sz="1500" spc="-16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1" strike="noStrike">
                <a:solidFill>
                  <a:srgbClr val="000000"/>
                </a:solidFill>
                <a:latin typeface="Times New Roman"/>
              </a:rPr>
              <a:t>його</a:t>
            </a:r>
            <a:r>
              <a:rPr b="0" lang="ru-RU" sz="1500" spc="-7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7" strike="noStrike">
                <a:solidFill>
                  <a:srgbClr val="000000"/>
                </a:solidFill>
                <a:latin typeface="Times New Roman"/>
              </a:rPr>
              <a:t>господарсько-фінансової</a:t>
            </a:r>
            <a:r>
              <a:rPr b="0" lang="ru-RU" sz="1500" spc="-11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4" strike="noStrike">
                <a:solidFill>
                  <a:srgbClr val="000000"/>
                </a:solidFill>
                <a:latin typeface="Times New Roman"/>
              </a:rPr>
              <a:t>діяльності.</a:t>
            </a:r>
            <a:r>
              <a:rPr b="0" lang="ru-RU" sz="1500" spc="-6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7" strike="noStrike">
                <a:solidFill>
                  <a:srgbClr val="000000"/>
                </a:solidFill>
                <a:latin typeface="Times New Roman"/>
              </a:rPr>
              <a:t>Пайовий</a:t>
            </a:r>
            <a:r>
              <a:rPr b="0" lang="ru-RU" sz="1500" spc="2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9" strike="noStrike">
                <a:solidFill>
                  <a:srgbClr val="000000"/>
                </a:solidFill>
                <a:latin typeface="Times New Roman"/>
              </a:rPr>
              <a:t>капітал</a:t>
            </a:r>
            <a:r>
              <a:rPr b="0" lang="ru-RU" sz="1500" spc="-14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-7" strike="noStrike">
                <a:solidFill>
                  <a:srgbClr val="000000"/>
                </a:solidFill>
                <a:latin typeface="Times New Roman"/>
              </a:rPr>
              <a:t>узагальнює</a:t>
            </a:r>
            <a:r>
              <a:rPr b="0" lang="ru-RU" sz="1500" spc="3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00" spc="9" strike="noStrike">
                <a:solidFill>
                  <a:srgbClr val="000000"/>
                </a:solidFill>
                <a:latin typeface="Times New Roman"/>
              </a:rPr>
              <a:t>інформацію  </a:t>
            </a:r>
            <a:r>
              <a:rPr b="0" lang="ru-RU" sz="1500" spc="4" strike="noStrike">
                <a:solidFill>
                  <a:srgbClr val="000000"/>
                </a:solidFill>
                <a:latin typeface="Times New Roman"/>
              </a:rPr>
              <a:t>про </a:t>
            </a:r>
            <a:r>
              <a:rPr b="0" lang="ru-RU" sz="1500" spc="-12" strike="noStrike">
                <a:solidFill>
                  <a:srgbClr val="000000"/>
                </a:solidFill>
                <a:latin typeface="Times New Roman"/>
              </a:rPr>
              <a:t>суми </a:t>
            </a:r>
            <a:r>
              <a:rPr b="0" lang="ru-RU" sz="1500" spc="4" strike="noStrike">
                <a:solidFill>
                  <a:srgbClr val="000000"/>
                </a:solidFill>
                <a:latin typeface="Times New Roman"/>
              </a:rPr>
              <a:t>пайових внесків </a:t>
            </a:r>
            <a:r>
              <a:rPr b="0" lang="ru-RU" sz="1500" spc="9" strike="noStrike">
                <a:solidFill>
                  <a:srgbClr val="000000"/>
                </a:solidFill>
                <a:latin typeface="Times New Roman"/>
              </a:rPr>
              <a:t>членів </a:t>
            </a:r>
            <a:r>
              <a:rPr b="0" lang="ru-RU" sz="1500" spc="-12" strike="noStrike">
                <a:solidFill>
                  <a:srgbClr val="000000"/>
                </a:solidFill>
                <a:latin typeface="Times New Roman"/>
              </a:rPr>
              <a:t>споживчого </a:t>
            </a:r>
            <a:r>
              <a:rPr b="0" lang="ru-RU" sz="1500" spc="-1" strike="noStrike">
                <a:solidFill>
                  <a:srgbClr val="000000"/>
                </a:solidFill>
                <a:latin typeface="Times New Roman"/>
              </a:rPr>
              <a:t>товариства, </a:t>
            </a:r>
            <a:r>
              <a:rPr b="0" lang="ru-RU" sz="1500" spc="-12" strike="noStrike">
                <a:solidFill>
                  <a:srgbClr val="000000"/>
                </a:solidFill>
                <a:latin typeface="Times New Roman"/>
              </a:rPr>
              <a:t>сільськогосподарського </a:t>
            </a:r>
            <a:r>
              <a:rPr b="0" lang="ru-RU" sz="1500" spc="4" strike="noStrike">
                <a:solidFill>
                  <a:srgbClr val="000000"/>
                </a:solidFill>
                <a:latin typeface="Times New Roman"/>
              </a:rPr>
              <a:t>підприємства, </a:t>
            </a:r>
            <a:r>
              <a:rPr b="0" lang="ru-RU" sz="1500" spc="-1" strike="noStrike">
                <a:solidFill>
                  <a:srgbClr val="000000"/>
                </a:solidFill>
                <a:latin typeface="Times New Roman"/>
              </a:rPr>
              <a:t>житлово-  </a:t>
            </a:r>
            <a:r>
              <a:rPr b="0" lang="ru-RU" sz="1500" spc="-26" strike="noStrike">
                <a:solidFill>
                  <a:srgbClr val="000000"/>
                </a:solidFill>
                <a:latin typeface="Times New Roman"/>
              </a:rPr>
              <a:t>будівельного </a:t>
            </a:r>
            <a:r>
              <a:rPr b="0" lang="ru-RU" sz="1500" spc="-35" strike="noStrike">
                <a:solidFill>
                  <a:srgbClr val="000000"/>
                </a:solidFill>
                <a:latin typeface="Times New Roman"/>
              </a:rPr>
              <a:t>кооперативу, </a:t>
            </a:r>
            <a:r>
              <a:rPr b="0" lang="ru-RU" sz="1500" spc="4" strike="noStrike">
                <a:solidFill>
                  <a:srgbClr val="000000"/>
                </a:solidFill>
                <a:latin typeface="Times New Roman"/>
              </a:rPr>
              <a:t>кредитної </a:t>
            </a:r>
            <a:r>
              <a:rPr b="0" lang="ru-RU" sz="1500" spc="9" strike="noStrike">
                <a:solidFill>
                  <a:srgbClr val="000000"/>
                </a:solidFill>
                <a:latin typeface="Times New Roman"/>
              </a:rPr>
              <a:t>спілки </a:t>
            </a:r>
            <a:r>
              <a:rPr b="0" lang="ru-RU" sz="1500" spc="4" strike="noStrike">
                <a:solidFill>
                  <a:srgbClr val="000000"/>
                </a:solidFill>
                <a:latin typeface="Times New Roman"/>
              </a:rPr>
              <a:t>та </a:t>
            </a:r>
            <a:r>
              <a:rPr b="0" lang="ru-RU" sz="1500" spc="-12" strike="noStrike">
                <a:solidFill>
                  <a:srgbClr val="000000"/>
                </a:solidFill>
                <a:latin typeface="Times New Roman"/>
              </a:rPr>
              <a:t>інших </a:t>
            </a:r>
            <a:r>
              <a:rPr b="0" lang="ru-RU" sz="1500" spc="9" strike="noStrike">
                <a:solidFill>
                  <a:srgbClr val="000000"/>
                </a:solidFill>
                <a:latin typeface="Times New Roman"/>
              </a:rPr>
              <a:t>підприємств, </a:t>
            </a:r>
            <a:r>
              <a:rPr b="0" lang="ru-RU" sz="1500" spc="-55" strike="noStrike">
                <a:solidFill>
                  <a:srgbClr val="000000"/>
                </a:solidFill>
                <a:latin typeface="Times New Roman"/>
              </a:rPr>
              <a:t>що </a:t>
            </a:r>
            <a:r>
              <a:rPr b="0" lang="ru-RU" sz="1500" spc="-7" strike="noStrike">
                <a:solidFill>
                  <a:srgbClr val="000000"/>
                </a:solidFill>
                <a:latin typeface="Times New Roman"/>
              </a:rPr>
              <a:t>передбачені </a:t>
            </a:r>
            <a:r>
              <a:rPr b="0" lang="ru-RU" sz="1500" spc="-12" strike="noStrike">
                <a:solidFill>
                  <a:srgbClr val="000000"/>
                </a:solidFill>
                <a:latin typeface="Times New Roman"/>
              </a:rPr>
              <a:t>установчими</a:t>
            </a:r>
            <a:r>
              <a:rPr b="0" lang="ru-RU" sz="1500" spc="-10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документами.</a:t>
            </a:r>
            <a:endParaRPr b="0" lang="uk-UA" sz="1400" spc="-1" strike="noStrike">
              <a:solidFill>
                <a:srgbClr val="000000"/>
              </a:solidFill>
              <a:latin typeface="Arial"/>
            </a:endParaRPr>
          </a:p>
          <a:p>
            <a:pPr marL="12600" indent="-216000">
              <a:lnSpc>
                <a:spcPct val="107000"/>
              </a:lnSpc>
              <a:spcBef>
                <a:spcPts val="54"/>
              </a:spcBef>
              <a:buClr>
                <a:srgbClr val="000000"/>
              </a:buClr>
              <a:buSzPct val="116000"/>
              <a:buFont typeface="Wingdings" charset="2"/>
              <a:buChar char=""/>
              <a:tabLst>
                <a:tab algn="l" pos="261000"/>
              </a:tabLst>
            </a:pPr>
            <a:r>
              <a:rPr b="1" lang="ru-RU" sz="1550" spc="-15" strike="noStrike">
                <a:solidFill>
                  <a:srgbClr val="000000"/>
                </a:solidFill>
                <a:latin typeface="Times New Roman"/>
              </a:rPr>
              <a:t>Додатковий </a:t>
            </a:r>
            <a:r>
              <a:rPr b="1" lang="ru-RU" sz="1550" spc="-7" strike="noStrike">
                <a:solidFill>
                  <a:srgbClr val="000000"/>
                </a:solidFill>
                <a:latin typeface="Times New Roman"/>
              </a:rPr>
              <a:t>капітал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узагальнює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інформацію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про </a:t>
            </a:r>
            <a:r>
              <a:rPr b="0" lang="ru-RU" sz="1550" spc="-26" strike="noStrike">
                <a:solidFill>
                  <a:srgbClr val="000000"/>
                </a:solidFill>
                <a:latin typeface="Times New Roman"/>
              </a:rPr>
              <a:t>суми,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на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які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вартість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реалізації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випущених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акцій 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перевищує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їхню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номінальну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вартість,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а </a:t>
            </a:r>
            <a:r>
              <a:rPr b="0" lang="ru-RU" sz="1550" spc="-21" strike="noStrike">
                <a:solidFill>
                  <a:srgbClr val="000000"/>
                </a:solidFill>
                <a:latin typeface="Times New Roman"/>
              </a:rPr>
              <a:t>також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про </a:t>
            </a:r>
            <a:r>
              <a:rPr b="0" lang="ru-RU" sz="1550" spc="-32" strike="noStrike">
                <a:solidFill>
                  <a:srgbClr val="000000"/>
                </a:solidFill>
                <a:latin typeface="Times New Roman"/>
              </a:rPr>
              <a:t>суми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дооцінки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активів на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вартість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необоротних 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активів,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безкоштовно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отриманих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підприємством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від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інших </a:t>
            </a:r>
            <a:r>
              <a:rPr b="0" lang="ru-RU" sz="1550" spc="29" strike="noStrike">
                <a:solidFill>
                  <a:srgbClr val="000000"/>
                </a:solidFill>
                <a:latin typeface="Times New Roman"/>
              </a:rPr>
              <a:t>осіб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та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інші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види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додаткового</a:t>
            </a:r>
            <a:r>
              <a:rPr b="0" lang="ru-RU" sz="1550" spc="-6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-35" strike="noStrike">
                <a:solidFill>
                  <a:srgbClr val="000000"/>
                </a:solidFill>
                <a:latin typeface="Times New Roman"/>
              </a:rPr>
              <a:t>капіталу.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object 2"/>
          <p:cNvSpPr/>
          <p:nvPr/>
        </p:nvSpPr>
        <p:spPr>
          <a:xfrm>
            <a:off x="215280" y="1740960"/>
            <a:ext cx="141120" cy="28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ru-RU" sz="1800" spc="-1" strike="noStrike">
                <a:solidFill>
                  <a:srgbClr val="ffffff"/>
                </a:solidFill>
                <a:latin typeface="Calibri"/>
              </a:rPr>
              <a:t>2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object 3"/>
          <p:cNvSpPr/>
          <p:nvPr/>
        </p:nvSpPr>
        <p:spPr>
          <a:xfrm>
            <a:off x="714240" y="642960"/>
            <a:ext cx="8429760" cy="2286360"/>
          </a:xfrm>
          <a:custGeom>
            <a:avLst/>
            <a:gdLst>
              <a:gd name="textAreaLeft" fmla="*/ 0 w 8429760"/>
              <a:gd name="textAreaRight" fmla="*/ 8430120 w 8429760"/>
              <a:gd name="textAreaTop" fmla="*/ 0 h 2286360"/>
              <a:gd name="textAreaBottom" fmla="*/ 2286720 h 2286360"/>
            </a:gdLst>
            <a:ahLst/>
            <a:rect l="textAreaLeft" t="textAreaTop" r="textAreaRight" b="textAreaBottom"/>
            <a:pathLst>
              <a:path w="8430260" h="2286635">
                <a:moveTo>
                  <a:pt x="8120033" y="0"/>
                </a:moveTo>
                <a:lnTo>
                  <a:pt x="381012" y="0"/>
                </a:lnTo>
                <a:lnTo>
                  <a:pt x="333218" y="2970"/>
                </a:lnTo>
                <a:lnTo>
                  <a:pt x="287195" y="11642"/>
                </a:lnTo>
                <a:lnTo>
                  <a:pt x="243302" y="25658"/>
                </a:lnTo>
                <a:lnTo>
                  <a:pt x="201894" y="44661"/>
                </a:lnTo>
                <a:lnTo>
                  <a:pt x="163330" y="68292"/>
                </a:lnTo>
                <a:lnTo>
                  <a:pt x="127965" y="96193"/>
                </a:lnTo>
                <a:lnTo>
                  <a:pt x="96157" y="128006"/>
                </a:lnTo>
                <a:lnTo>
                  <a:pt x="68263" y="163373"/>
                </a:lnTo>
                <a:lnTo>
                  <a:pt x="44640" y="201937"/>
                </a:lnTo>
                <a:lnTo>
                  <a:pt x="25646" y="243340"/>
                </a:lnTo>
                <a:lnTo>
                  <a:pt x="11636" y="287223"/>
                </a:lnTo>
                <a:lnTo>
                  <a:pt x="2968" y="333229"/>
                </a:lnTo>
                <a:lnTo>
                  <a:pt x="0" y="381000"/>
                </a:lnTo>
                <a:lnTo>
                  <a:pt x="0" y="1904993"/>
                </a:lnTo>
                <a:lnTo>
                  <a:pt x="2968" y="1952789"/>
                </a:lnTo>
                <a:lnTo>
                  <a:pt x="11636" y="1998817"/>
                </a:lnTo>
                <a:lnTo>
                  <a:pt x="25646" y="2042718"/>
                </a:lnTo>
                <a:lnTo>
                  <a:pt x="44640" y="2084135"/>
                </a:lnTo>
                <a:lnTo>
                  <a:pt x="68263" y="2122711"/>
                </a:lnTo>
                <a:lnTo>
                  <a:pt x="96157" y="2158087"/>
                </a:lnTo>
                <a:lnTo>
                  <a:pt x="127965" y="2189908"/>
                </a:lnTo>
                <a:lnTo>
                  <a:pt x="163330" y="2217813"/>
                </a:lnTo>
                <a:lnTo>
                  <a:pt x="201894" y="2241447"/>
                </a:lnTo>
                <a:lnTo>
                  <a:pt x="243302" y="2260452"/>
                </a:lnTo>
                <a:lnTo>
                  <a:pt x="287195" y="2274469"/>
                </a:lnTo>
                <a:lnTo>
                  <a:pt x="333218" y="2283142"/>
                </a:lnTo>
                <a:lnTo>
                  <a:pt x="381012" y="2286112"/>
                </a:lnTo>
                <a:lnTo>
                  <a:pt x="8120033" y="2286112"/>
                </a:lnTo>
                <a:lnTo>
                  <a:pt x="8167830" y="2283142"/>
                </a:lnTo>
                <a:lnTo>
                  <a:pt x="8213858" y="2274469"/>
                </a:lnTo>
                <a:lnTo>
                  <a:pt x="8257759" y="2260452"/>
                </a:lnTo>
                <a:lnTo>
                  <a:pt x="8299177" y="2241447"/>
                </a:lnTo>
                <a:lnTo>
                  <a:pt x="8337753" y="2217813"/>
                </a:lnTo>
                <a:lnTo>
                  <a:pt x="8373130" y="2189908"/>
                </a:lnTo>
                <a:lnTo>
                  <a:pt x="8404950" y="2158087"/>
                </a:lnTo>
                <a:lnTo>
                  <a:pt x="8429649" y="2126777"/>
                </a:lnTo>
                <a:lnTo>
                  <a:pt x="8429649" y="159308"/>
                </a:lnTo>
                <a:lnTo>
                  <a:pt x="8404950" y="128006"/>
                </a:lnTo>
                <a:lnTo>
                  <a:pt x="8373130" y="96193"/>
                </a:lnTo>
                <a:lnTo>
                  <a:pt x="8337753" y="68292"/>
                </a:lnTo>
                <a:lnTo>
                  <a:pt x="8299177" y="44661"/>
                </a:lnTo>
                <a:lnTo>
                  <a:pt x="8257759" y="25658"/>
                </a:lnTo>
                <a:lnTo>
                  <a:pt x="8213858" y="11642"/>
                </a:lnTo>
                <a:lnTo>
                  <a:pt x="8167830" y="2970"/>
                </a:lnTo>
                <a:lnTo>
                  <a:pt x="8120033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5" name="object 4"/>
          <p:cNvSpPr/>
          <p:nvPr/>
        </p:nvSpPr>
        <p:spPr>
          <a:xfrm>
            <a:off x="714240" y="642960"/>
            <a:ext cx="8429760" cy="380520"/>
          </a:xfrm>
          <a:custGeom>
            <a:avLst/>
            <a:gdLst>
              <a:gd name="textAreaLeft" fmla="*/ 0 w 8429760"/>
              <a:gd name="textAreaRight" fmla="*/ 8430120 w 8429760"/>
              <a:gd name="textAreaTop" fmla="*/ 0 h 380520"/>
              <a:gd name="textAreaBottom" fmla="*/ 380880 h 380520"/>
            </a:gdLst>
            <a:ahLst/>
            <a:rect l="textAreaLeft" t="textAreaTop" r="textAreaRight" b="textAreaBottom"/>
            <a:pathLst>
              <a:path w="8430260" h="381000">
                <a:moveTo>
                  <a:pt x="0" y="380999"/>
                </a:moveTo>
                <a:lnTo>
                  <a:pt x="2968" y="333229"/>
                </a:lnTo>
                <a:lnTo>
                  <a:pt x="11636" y="287223"/>
                </a:lnTo>
                <a:lnTo>
                  <a:pt x="25646" y="243340"/>
                </a:lnTo>
                <a:lnTo>
                  <a:pt x="44640" y="201937"/>
                </a:lnTo>
                <a:lnTo>
                  <a:pt x="68263" y="163373"/>
                </a:lnTo>
                <a:lnTo>
                  <a:pt x="96157" y="128006"/>
                </a:lnTo>
                <a:lnTo>
                  <a:pt x="127965" y="96193"/>
                </a:lnTo>
                <a:lnTo>
                  <a:pt x="163330" y="68292"/>
                </a:lnTo>
                <a:lnTo>
                  <a:pt x="201894" y="44661"/>
                </a:lnTo>
                <a:lnTo>
                  <a:pt x="243302" y="25658"/>
                </a:lnTo>
                <a:lnTo>
                  <a:pt x="287195" y="11642"/>
                </a:lnTo>
                <a:lnTo>
                  <a:pt x="333218" y="2970"/>
                </a:lnTo>
                <a:lnTo>
                  <a:pt x="381012" y="0"/>
                </a:lnTo>
                <a:lnTo>
                  <a:pt x="8120033" y="0"/>
                </a:lnTo>
                <a:lnTo>
                  <a:pt x="8167829" y="2970"/>
                </a:lnTo>
                <a:lnTo>
                  <a:pt x="8213857" y="11642"/>
                </a:lnTo>
                <a:lnTo>
                  <a:pt x="8257759" y="25658"/>
                </a:lnTo>
                <a:lnTo>
                  <a:pt x="8299176" y="44661"/>
                </a:lnTo>
                <a:lnTo>
                  <a:pt x="8337752" y="68292"/>
                </a:lnTo>
                <a:lnTo>
                  <a:pt x="8373129" y="96193"/>
                </a:lnTo>
                <a:lnTo>
                  <a:pt x="8404950" y="128006"/>
                </a:lnTo>
                <a:lnTo>
                  <a:pt x="8429648" y="159308"/>
                </a:lnTo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6" name="object 5"/>
          <p:cNvSpPr/>
          <p:nvPr/>
        </p:nvSpPr>
        <p:spPr>
          <a:xfrm>
            <a:off x="714240" y="1023840"/>
            <a:ext cx="8429760" cy="1905120"/>
          </a:xfrm>
          <a:custGeom>
            <a:avLst/>
            <a:gdLst>
              <a:gd name="textAreaLeft" fmla="*/ 0 w 8429760"/>
              <a:gd name="textAreaRight" fmla="*/ 8430120 w 8429760"/>
              <a:gd name="textAreaTop" fmla="*/ 0 h 1905120"/>
              <a:gd name="textAreaBottom" fmla="*/ 1905480 h 1905120"/>
            </a:gdLst>
            <a:ahLst/>
            <a:rect l="textAreaLeft" t="textAreaTop" r="textAreaRight" b="textAreaBottom"/>
            <a:pathLst>
              <a:path w="8430260" h="1905635">
                <a:moveTo>
                  <a:pt x="8429648" y="1745777"/>
                </a:moveTo>
                <a:lnTo>
                  <a:pt x="8404950" y="1777087"/>
                </a:lnTo>
                <a:lnTo>
                  <a:pt x="8373129" y="1808907"/>
                </a:lnTo>
                <a:lnTo>
                  <a:pt x="8337752" y="1836813"/>
                </a:lnTo>
                <a:lnTo>
                  <a:pt x="8299176" y="1860447"/>
                </a:lnTo>
                <a:lnTo>
                  <a:pt x="8257759" y="1879452"/>
                </a:lnTo>
                <a:lnTo>
                  <a:pt x="8213857" y="1893469"/>
                </a:lnTo>
                <a:lnTo>
                  <a:pt x="8167829" y="1902142"/>
                </a:lnTo>
                <a:lnTo>
                  <a:pt x="8120033" y="1905112"/>
                </a:lnTo>
                <a:lnTo>
                  <a:pt x="381012" y="1905112"/>
                </a:lnTo>
                <a:lnTo>
                  <a:pt x="333218" y="1902142"/>
                </a:lnTo>
                <a:lnTo>
                  <a:pt x="287195" y="1893469"/>
                </a:lnTo>
                <a:lnTo>
                  <a:pt x="243302" y="1879452"/>
                </a:lnTo>
                <a:lnTo>
                  <a:pt x="201894" y="1860447"/>
                </a:lnTo>
                <a:lnTo>
                  <a:pt x="163330" y="1836813"/>
                </a:lnTo>
                <a:lnTo>
                  <a:pt x="127965" y="1808907"/>
                </a:lnTo>
                <a:lnTo>
                  <a:pt x="96157" y="1777087"/>
                </a:lnTo>
                <a:lnTo>
                  <a:pt x="68263" y="1741711"/>
                </a:lnTo>
                <a:lnTo>
                  <a:pt x="44640" y="1703135"/>
                </a:lnTo>
                <a:lnTo>
                  <a:pt x="25646" y="1661718"/>
                </a:lnTo>
                <a:lnTo>
                  <a:pt x="11636" y="1617817"/>
                </a:lnTo>
                <a:lnTo>
                  <a:pt x="2968" y="1571789"/>
                </a:lnTo>
                <a:lnTo>
                  <a:pt x="0" y="1523993"/>
                </a:lnTo>
                <a:lnTo>
                  <a:pt x="0" y="0"/>
                </a:lnTo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7" name="object 6"/>
          <p:cNvSpPr/>
          <p:nvPr/>
        </p:nvSpPr>
        <p:spPr>
          <a:xfrm>
            <a:off x="0" y="3536280"/>
            <a:ext cx="571320" cy="428400"/>
          </a:xfrm>
          <a:custGeom>
            <a:avLst/>
            <a:gdLst>
              <a:gd name="textAreaLeft" fmla="*/ 0 w 571320"/>
              <a:gd name="textAreaRight" fmla="*/ 571680 w 571320"/>
              <a:gd name="textAreaTop" fmla="*/ 0 h 428400"/>
              <a:gd name="textAreaBottom" fmla="*/ 428760 h 428400"/>
            </a:gdLst>
            <a:ahLst/>
            <a:rect l="textAreaLeft" t="textAreaTop" r="textAreaRight" b="textAreaBottom"/>
            <a:pathLst>
              <a:path w="571500" h="428625">
                <a:moveTo>
                  <a:pt x="571500" y="163698"/>
                </a:moveTo>
                <a:lnTo>
                  <a:pt x="0" y="163698"/>
                </a:lnTo>
                <a:lnTo>
                  <a:pt x="176605" y="264913"/>
                </a:lnTo>
                <a:lnTo>
                  <a:pt x="109144" y="428600"/>
                </a:lnTo>
                <a:lnTo>
                  <a:pt x="285750" y="327397"/>
                </a:lnTo>
                <a:lnTo>
                  <a:pt x="420646" y="327397"/>
                </a:lnTo>
                <a:lnTo>
                  <a:pt x="394895" y="264913"/>
                </a:lnTo>
                <a:lnTo>
                  <a:pt x="571500" y="163698"/>
                </a:lnTo>
                <a:close/>
              </a:path>
              <a:path w="571500" h="428625">
                <a:moveTo>
                  <a:pt x="420646" y="327397"/>
                </a:moveTo>
                <a:lnTo>
                  <a:pt x="285750" y="327397"/>
                </a:lnTo>
                <a:lnTo>
                  <a:pt x="462354" y="428600"/>
                </a:lnTo>
                <a:lnTo>
                  <a:pt x="420646" y="327397"/>
                </a:lnTo>
                <a:close/>
              </a:path>
              <a:path w="571500" h="428625">
                <a:moveTo>
                  <a:pt x="285750" y="0"/>
                </a:moveTo>
                <a:lnTo>
                  <a:pt x="218301" y="163698"/>
                </a:lnTo>
                <a:lnTo>
                  <a:pt x="353211" y="163698"/>
                </a:lnTo>
                <a:lnTo>
                  <a:pt x="285750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8" name="object 7"/>
          <p:cNvSpPr/>
          <p:nvPr/>
        </p:nvSpPr>
        <p:spPr>
          <a:xfrm>
            <a:off x="0" y="3536280"/>
            <a:ext cx="571320" cy="428400"/>
          </a:xfrm>
          <a:custGeom>
            <a:avLst/>
            <a:gdLst>
              <a:gd name="textAreaLeft" fmla="*/ 0 w 571320"/>
              <a:gd name="textAreaRight" fmla="*/ 571680 w 571320"/>
              <a:gd name="textAreaTop" fmla="*/ 0 h 428400"/>
              <a:gd name="textAreaBottom" fmla="*/ 428760 h 428400"/>
            </a:gdLst>
            <a:ahLst/>
            <a:rect l="textAreaLeft" t="textAreaTop" r="textAreaRight" b="textAreaBottom"/>
            <a:pathLst>
              <a:path w="571500" h="428625">
                <a:moveTo>
                  <a:pt x="0" y="163698"/>
                </a:moveTo>
                <a:lnTo>
                  <a:pt x="218301" y="163698"/>
                </a:lnTo>
                <a:lnTo>
                  <a:pt x="285749" y="0"/>
                </a:lnTo>
                <a:lnTo>
                  <a:pt x="353211" y="163698"/>
                </a:lnTo>
                <a:lnTo>
                  <a:pt x="571499" y="163698"/>
                </a:lnTo>
                <a:lnTo>
                  <a:pt x="394895" y="264913"/>
                </a:lnTo>
                <a:lnTo>
                  <a:pt x="462354" y="428600"/>
                </a:lnTo>
                <a:lnTo>
                  <a:pt x="285749" y="327397"/>
                </a:lnTo>
                <a:lnTo>
                  <a:pt x="109144" y="428600"/>
                </a:lnTo>
                <a:lnTo>
                  <a:pt x="176605" y="264913"/>
                </a:lnTo>
                <a:lnTo>
                  <a:pt x="0" y="163698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9" name="object 8"/>
          <p:cNvSpPr/>
          <p:nvPr/>
        </p:nvSpPr>
        <p:spPr>
          <a:xfrm>
            <a:off x="215280" y="3619440"/>
            <a:ext cx="141120" cy="28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ru-RU" sz="1800" spc="-1" strike="noStrike">
                <a:solidFill>
                  <a:srgbClr val="ffffff"/>
                </a:solidFill>
                <a:latin typeface="Calibri"/>
              </a:rPr>
              <a:t>3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object 9"/>
          <p:cNvSpPr/>
          <p:nvPr/>
        </p:nvSpPr>
        <p:spPr>
          <a:xfrm>
            <a:off x="642960" y="3071880"/>
            <a:ext cx="8501040" cy="1893240"/>
          </a:xfrm>
          <a:custGeom>
            <a:avLst/>
            <a:gdLst>
              <a:gd name="textAreaLeft" fmla="*/ 0 w 8501040"/>
              <a:gd name="textAreaRight" fmla="*/ 8501400 w 8501040"/>
              <a:gd name="textAreaTop" fmla="*/ 0 h 1893240"/>
              <a:gd name="textAreaBottom" fmla="*/ 1893600 h 1893240"/>
            </a:gdLst>
            <a:ahLst/>
            <a:rect l="textAreaLeft" t="textAreaTop" r="textAreaRight" b="textAreaBottom"/>
            <a:pathLst>
              <a:path w="8501380" h="1893570">
                <a:moveTo>
                  <a:pt x="8185617" y="0"/>
                </a:moveTo>
                <a:lnTo>
                  <a:pt x="315513" y="0"/>
                </a:lnTo>
                <a:lnTo>
                  <a:pt x="268887" y="3420"/>
                </a:lnTo>
                <a:lnTo>
                  <a:pt x="224386" y="13355"/>
                </a:lnTo>
                <a:lnTo>
                  <a:pt x="182498" y="29319"/>
                </a:lnTo>
                <a:lnTo>
                  <a:pt x="143710" y="50821"/>
                </a:lnTo>
                <a:lnTo>
                  <a:pt x="108510" y="77376"/>
                </a:lnTo>
                <a:lnTo>
                  <a:pt x="77387" y="108494"/>
                </a:lnTo>
                <a:lnTo>
                  <a:pt x="50829" y="143688"/>
                </a:lnTo>
                <a:lnTo>
                  <a:pt x="29323" y="182471"/>
                </a:lnTo>
                <a:lnTo>
                  <a:pt x="13357" y="224353"/>
                </a:lnTo>
                <a:lnTo>
                  <a:pt x="3420" y="268848"/>
                </a:lnTo>
                <a:lnTo>
                  <a:pt x="0" y="315468"/>
                </a:lnTo>
                <a:lnTo>
                  <a:pt x="0" y="1577519"/>
                </a:lnTo>
                <a:lnTo>
                  <a:pt x="3420" y="1624148"/>
                </a:lnTo>
                <a:lnTo>
                  <a:pt x="13357" y="1668652"/>
                </a:lnTo>
                <a:lnTo>
                  <a:pt x="29323" y="1710543"/>
                </a:lnTo>
                <a:lnTo>
                  <a:pt x="50829" y="1749334"/>
                </a:lnTo>
                <a:lnTo>
                  <a:pt x="77387" y="1784537"/>
                </a:lnTo>
                <a:lnTo>
                  <a:pt x="108510" y="1815662"/>
                </a:lnTo>
                <a:lnTo>
                  <a:pt x="143710" y="1842223"/>
                </a:lnTo>
                <a:lnTo>
                  <a:pt x="182498" y="1863731"/>
                </a:lnTo>
                <a:lnTo>
                  <a:pt x="224386" y="1879698"/>
                </a:lnTo>
                <a:lnTo>
                  <a:pt x="268887" y="1889637"/>
                </a:lnTo>
                <a:lnTo>
                  <a:pt x="315513" y="1893058"/>
                </a:lnTo>
                <a:lnTo>
                  <a:pt x="8185617" y="1893058"/>
                </a:lnTo>
                <a:lnTo>
                  <a:pt x="8232241" y="1889637"/>
                </a:lnTo>
                <a:lnTo>
                  <a:pt x="8276738" y="1879698"/>
                </a:lnTo>
                <a:lnTo>
                  <a:pt x="8318622" y="1863731"/>
                </a:lnTo>
                <a:lnTo>
                  <a:pt x="8357404" y="1842223"/>
                </a:lnTo>
                <a:lnTo>
                  <a:pt x="8392598" y="1815662"/>
                </a:lnTo>
                <a:lnTo>
                  <a:pt x="8423715" y="1784537"/>
                </a:lnTo>
                <a:lnTo>
                  <a:pt x="8450268" y="1749334"/>
                </a:lnTo>
                <a:lnTo>
                  <a:pt x="8471769" y="1710543"/>
                </a:lnTo>
                <a:lnTo>
                  <a:pt x="8487731" y="1668652"/>
                </a:lnTo>
                <a:lnTo>
                  <a:pt x="8497665" y="1624148"/>
                </a:lnTo>
                <a:lnTo>
                  <a:pt x="8501085" y="1577519"/>
                </a:lnTo>
                <a:lnTo>
                  <a:pt x="8501085" y="315468"/>
                </a:lnTo>
                <a:lnTo>
                  <a:pt x="8497665" y="268848"/>
                </a:lnTo>
                <a:lnTo>
                  <a:pt x="8487731" y="224353"/>
                </a:lnTo>
                <a:lnTo>
                  <a:pt x="8471769" y="182471"/>
                </a:lnTo>
                <a:lnTo>
                  <a:pt x="8450268" y="143688"/>
                </a:lnTo>
                <a:lnTo>
                  <a:pt x="8423715" y="108494"/>
                </a:lnTo>
                <a:lnTo>
                  <a:pt x="8392598" y="77376"/>
                </a:lnTo>
                <a:lnTo>
                  <a:pt x="8357404" y="50821"/>
                </a:lnTo>
                <a:lnTo>
                  <a:pt x="8318622" y="29319"/>
                </a:lnTo>
                <a:lnTo>
                  <a:pt x="8276738" y="13355"/>
                </a:lnTo>
                <a:lnTo>
                  <a:pt x="8232241" y="3420"/>
                </a:lnTo>
                <a:lnTo>
                  <a:pt x="8185617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1" name="object 10"/>
          <p:cNvSpPr/>
          <p:nvPr/>
        </p:nvSpPr>
        <p:spPr>
          <a:xfrm>
            <a:off x="642960" y="3071880"/>
            <a:ext cx="8501040" cy="1893240"/>
          </a:xfrm>
          <a:custGeom>
            <a:avLst/>
            <a:gdLst>
              <a:gd name="textAreaLeft" fmla="*/ 0 w 8501040"/>
              <a:gd name="textAreaRight" fmla="*/ 8501400 w 8501040"/>
              <a:gd name="textAreaTop" fmla="*/ 0 h 1893240"/>
              <a:gd name="textAreaBottom" fmla="*/ 1893600 h 1893240"/>
            </a:gdLst>
            <a:ahLst/>
            <a:rect l="textAreaLeft" t="textAreaTop" r="textAreaRight" b="textAreaBottom"/>
            <a:pathLst>
              <a:path w="8501380" h="1893570">
                <a:moveTo>
                  <a:pt x="0" y="315467"/>
                </a:moveTo>
                <a:lnTo>
                  <a:pt x="3420" y="268848"/>
                </a:lnTo>
                <a:lnTo>
                  <a:pt x="13357" y="224353"/>
                </a:lnTo>
                <a:lnTo>
                  <a:pt x="29323" y="182471"/>
                </a:lnTo>
                <a:lnTo>
                  <a:pt x="50829" y="143688"/>
                </a:lnTo>
                <a:lnTo>
                  <a:pt x="77387" y="108494"/>
                </a:lnTo>
                <a:lnTo>
                  <a:pt x="108510" y="77376"/>
                </a:lnTo>
                <a:lnTo>
                  <a:pt x="143710" y="50821"/>
                </a:lnTo>
                <a:lnTo>
                  <a:pt x="182498" y="29319"/>
                </a:lnTo>
                <a:lnTo>
                  <a:pt x="224386" y="13355"/>
                </a:lnTo>
                <a:lnTo>
                  <a:pt x="268887" y="3420"/>
                </a:lnTo>
                <a:lnTo>
                  <a:pt x="315513" y="0"/>
                </a:lnTo>
                <a:lnTo>
                  <a:pt x="8185617" y="0"/>
                </a:lnTo>
                <a:lnTo>
                  <a:pt x="8232240" y="3420"/>
                </a:lnTo>
                <a:lnTo>
                  <a:pt x="8276737" y="13355"/>
                </a:lnTo>
                <a:lnTo>
                  <a:pt x="8318621" y="29319"/>
                </a:lnTo>
                <a:lnTo>
                  <a:pt x="8357404" y="50821"/>
                </a:lnTo>
                <a:lnTo>
                  <a:pt x="8392597" y="77376"/>
                </a:lnTo>
                <a:lnTo>
                  <a:pt x="8423714" y="108494"/>
                </a:lnTo>
                <a:lnTo>
                  <a:pt x="8450267" y="143688"/>
                </a:lnTo>
                <a:lnTo>
                  <a:pt x="8471768" y="182471"/>
                </a:lnTo>
                <a:lnTo>
                  <a:pt x="8487730" y="224353"/>
                </a:lnTo>
                <a:lnTo>
                  <a:pt x="8497665" y="268848"/>
                </a:lnTo>
                <a:lnTo>
                  <a:pt x="8501085" y="315467"/>
                </a:lnTo>
                <a:lnTo>
                  <a:pt x="8501085" y="1577519"/>
                </a:lnTo>
                <a:lnTo>
                  <a:pt x="8497665" y="1624148"/>
                </a:lnTo>
                <a:lnTo>
                  <a:pt x="8487730" y="1668652"/>
                </a:lnTo>
                <a:lnTo>
                  <a:pt x="8471768" y="1710543"/>
                </a:lnTo>
                <a:lnTo>
                  <a:pt x="8450267" y="1749334"/>
                </a:lnTo>
                <a:lnTo>
                  <a:pt x="8423714" y="1784537"/>
                </a:lnTo>
                <a:lnTo>
                  <a:pt x="8392597" y="1815662"/>
                </a:lnTo>
                <a:lnTo>
                  <a:pt x="8357404" y="1842223"/>
                </a:lnTo>
                <a:lnTo>
                  <a:pt x="8318621" y="1863731"/>
                </a:lnTo>
                <a:lnTo>
                  <a:pt x="8276737" y="1879698"/>
                </a:lnTo>
                <a:lnTo>
                  <a:pt x="8232240" y="1889637"/>
                </a:lnTo>
                <a:lnTo>
                  <a:pt x="8185617" y="1893058"/>
                </a:lnTo>
                <a:lnTo>
                  <a:pt x="315513" y="1893058"/>
                </a:lnTo>
                <a:lnTo>
                  <a:pt x="268887" y="1889637"/>
                </a:lnTo>
                <a:lnTo>
                  <a:pt x="224386" y="1879698"/>
                </a:lnTo>
                <a:lnTo>
                  <a:pt x="182498" y="1863731"/>
                </a:lnTo>
                <a:lnTo>
                  <a:pt x="143710" y="1842223"/>
                </a:lnTo>
                <a:lnTo>
                  <a:pt x="108510" y="1815662"/>
                </a:lnTo>
                <a:lnTo>
                  <a:pt x="77387" y="1784537"/>
                </a:lnTo>
                <a:lnTo>
                  <a:pt x="50829" y="1749334"/>
                </a:lnTo>
                <a:lnTo>
                  <a:pt x="29323" y="1710543"/>
                </a:lnTo>
                <a:lnTo>
                  <a:pt x="13357" y="1668652"/>
                </a:lnTo>
                <a:lnTo>
                  <a:pt x="3420" y="1624148"/>
                </a:lnTo>
                <a:lnTo>
                  <a:pt x="0" y="1577519"/>
                </a:lnTo>
                <a:lnTo>
                  <a:pt x="0" y="315467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2" name="object 11"/>
          <p:cNvSpPr/>
          <p:nvPr/>
        </p:nvSpPr>
        <p:spPr>
          <a:xfrm>
            <a:off x="815040" y="669600"/>
            <a:ext cx="8114400" cy="429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1520" bIns="0" anchor="t">
            <a:spAutoFit/>
          </a:bodyPr>
          <a:p>
            <a:pPr marL="102960">
              <a:lnSpc>
                <a:spcPct val="100000"/>
              </a:lnSpc>
              <a:spcBef>
                <a:spcPts val="91"/>
              </a:spcBef>
            </a:pPr>
            <a:r>
              <a:rPr b="1" lang="ru-RU" sz="1800" spc="9" strike="noStrike">
                <a:solidFill>
                  <a:srgbClr val="ff0000"/>
                </a:solidFill>
                <a:latin typeface="Times New Roman"/>
              </a:rPr>
              <a:t>Резерви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є </a:t>
            </a:r>
            <a:r>
              <a:rPr b="0" lang="ru-RU" sz="1800" spc="4" strike="noStrike">
                <a:solidFill>
                  <a:srgbClr val="ffffff"/>
                </a:solidFill>
                <a:latin typeface="Times New Roman"/>
              </a:rPr>
              <a:t>джерелом </a:t>
            </a:r>
            <a:r>
              <a:rPr b="0" lang="ru-RU" sz="1800" spc="-32" strike="noStrike">
                <a:solidFill>
                  <a:srgbClr val="ffffff"/>
                </a:solidFill>
                <a:latin typeface="Times New Roman"/>
              </a:rPr>
              <a:t>коштів, </a:t>
            </a:r>
            <a:r>
              <a:rPr b="0" lang="ru-RU" sz="1800" spc="4" strike="noStrike">
                <a:solidFill>
                  <a:srgbClr val="ffffff"/>
                </a:solidFill>
                <a:latin typeface="Times New Roman"/>
              </a:rPr>
              <a:t>які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використовуються підприємством для </a:t>
            </a:r>
            <a:r>
              <a:rPr b="0" lang="ru-RU" sz="1800" spc="-7" strike="noStrike">
                <a:solidFill>
                  <a:srgbClr val="ffffff"/>
                </a:solidFill>
                <a:latin typeface="Times New Roman"/>
              </a:rPr>
              <a:t>покриття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у 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майбутньому можливих </a:t>
            </a:r>
            <a:r>
              <a:rPr b="0" lang="ru-RU" sz="1800" spc="-21" strike="noStrike">
                <a:solidFill>
                  <a:srgbClr val="ffffff"/>
                </a:solidFill>
                <a:latin typeface="Times New Roman"/>
              </a:rPr>
              <a:t>видатків: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резервний капітал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(створюється </a:t>
            </a:r>
            <a:r>
              <a:rPr b="0" lang="ru-RU" sz="1800" spc="-15" strike="noStrike">
                <a:solidFill>
                  <a:srgbClr val="ffffff"/>
                </a:solidFill>
                <a:latin typeface="Times New Roman"/>
              </a:rPr>
              <a:t>відповідно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до  </a:t>
            </a:r>
            <a:r>
              <a:rPr b="0" lang="ru-RU" sz="1800" spc="-7" strike="noStrike">
                <a:solidFill>
                  <a:srgbClr val="ffffff"/>
                </a:solidFill>
                <a:latin typeface="Times New Roman"/>
              </a:rPr>
              <a:t>чинного </a:t>
            </a:r>
            <a:r>
              <a:rPr b="0" lang="ru-RU" sz="1800" spc="-15" strike="noStrike">
                <a:solidFill>
                  <a:srgbClr val="ffffff"/>
                </a:solidFill>
                <a:latin typeface="Times New Roman"/>
              </a:rPr>
              <a:t>законодавства </a:t>
            </a:r>
            <a:r>
              <a:rPr b="0" lang="ru-RU" sz="1800" spc="-21" strike="noStrike">
                <a:solidFill>
                  <a:srgbClr val="ffffff"/>
                </a:solidFill>
                <a:latin typeface="Times New Roman"/>
              </a:rPr>
              <a:t>та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установчих </a:t>
            </a:r>
            <a:r>
              <a:rPr b="0" lang="ru-RU" sz="1800" spc="-7" strike="noStrike">
                <a:solidFill>
                  <a:srgbClr val="ffffff"/>
                </a:solidFill>
                <a:latin typeface="Times New Roman"/>
              </a:rPr>
              <a:t>документів </a:t>
            </a:r>
            <a:r>
              <a:rPr b="0" lang="ru-RU" sz="1800" spc="-21" strike="noStrike">
                <a:solidFill>
                  <a:srgbClr val="ffffff"/>
                </a:solidFill>
                <a:latin typeface="Times New Roman"/>
              </a:rPr>
              <a:t>за </a:t>
            </a:r>
            <a:r>
              <a:rPr b="0" lang="ru-RU" sz="1800" spc="-7" strike="noStrike">
                <a:solidFill>
                  <a:srgbClr val="ffffff"/>
                </a:solidFill>
                <a:latin typeface="Times New Roman"/>
              </a:rPr>
              <a:t>рахунок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нерозподіленого  рибутку), </a:t>
            </a:r>
            <a:r>
              <a:rPr b="0" lang="ru-RU" sz="1800" spc="-7" strike="noStrike">
                <a:solidFill>
                  <a:srgbClr val="ffffff"/>
                </a:solidFill>
                <a:latin typeface="Times New Roman"/>
              </a:rPr>
              <a:t>забезпечення </a:t>
            </a:r>
            <a:r>
              <a:rPr b="0" lang="ru-RU" sz="1800" spc="-15" strike="noStrike">
                <a:solidFill>
                  <a:srgbClr val="ffffff"/>
                </a:solidFill>
                <a:latin typeface="Times New Roman"/>
              </a:rPr>
              <a:t>майбутніх </a:t>
            </a:r>
            <a:r>
              <a:rPr b="0" lang="ru-RU" sz="1800" spc="-21" strike="noStrike">
                <a:solidFill>
                  <a:srgbClr val="ffffff"/>
                </a:solidFill>
                <a:latin typeface="Times New Roman"/>
              </a:rPr>
              <a:t>витрат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і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платежів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(резерв </a:t>
            </a:r>
            <a:r>
              <a:rPr b="0" lang="ru-RU" sz="1800" spc="4" strike="noStrike">
                <a:solidFill>
                  <a:srgbClr val="ffffff"/>
                </a:solidFill>
                <a:latin typeface="Times New Roman"/>
              </a:rPr>
              <a:t>на </a:t>
            </a:r>
            <a:r>
              <a:rPr b="0" lang="ru-RU" sz="1800" spc="-15" strike="noStrike">
                <a:solidFill>
                  <a:srgbClr val="ffffff"/>
                </a:solidFill>
                <a:latin typeface="Times New Roman"/>
              </a:rPr>
              <a:t>оплату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відпусток  </a:t>
            </a:r>
            <a:r>
              <a:rPr b="0" lang="ru-RU" sz="1800" spc="-7" strike="noStrike">
                <a:solidFill>
                  <a:srgbClr val="ffffff"/>
                </a:solidFill>
                <a:latin typeface="Times New Roman"/>
              </a:rPr>
              <a:t>працівників, </a:t>
            </a:r>
            <a:r>
              <a:rPr b="0" lang="ru-RU" sz="1800" spc="-35" strike="noStrike">
                <a:solidFill>
                  <a:srgbClr val="ffffff"/>
                </a:solidFill>
                <a:latin typeface="Times New Roman"/>
              </a:rPr>
              <a:t>додаткове </a:t>
            </a:r>
            <a:r>
              <a:rPr b="0" lang="ru-RU" sz="1800" spc="4" strike="noStrike">
                <a:solidFill>
                  <a:srgbClr val="ffffff"/>
                </a:solidFill>
                <a:latin typeface="Times New Roman"/>
              </a:rPr>
              <a:t>пенсійне </a:t>
            </a:r>
            <a:r>
              <a:rPr b="0" lang="ru-RU" sz="1800" spc="-7" strike="noStrike">
                <a:solidFill>
                  <a:srgbClr val="ffffff"/>
                </a:solidFill>
                <a:latin typeface="Times New Roman"/>
              </a:rPr>
              <a:t>забезпечення,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проведення гарантійних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ремонтів  </a:t>
            </a:r>
            <a:r>
              <a:rPr b="0" lang="ru-RU" sz="1800" spc="-7" strike="noStrike">
                <a:solidFill>
                  <a:srgbClr val="ffffff"/>
                </a:solidFill>
                <a:latin typeface="Times New Roman"/>
              </a:rPr>
              <a:t>реалізованої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продукції </a:t>
            </a:r>
            <a:r>
              <a:rPr b="0" lang="ru-RU" sz="1800" spc="-21" strike="noStrike">
                <a:solidFill>
                  <a:srgbClr val="ffffff"/>
                </a:solidFill>
                <a:latin typeface="Times New Roman"/>
              </a:rPr>
              <a:t>та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ін.), </a:t>
            </a:r>
            <a:r>
              <a:rPr b="0" lang="ru-RU" sz="1800" spc="-15" strike="noStrike">
                <a:solidFill>
                  <a:srgbClr val="ffffff"/>
                </a:solidFill>
                <a:latin typeface="Times New Roman"/>
              </a:rPr>
              <a:t>страхові </a:t>
            </a:r>
            <a:r>
              <a:rPr b="0" lang="ru-RU" sz="1800" spc="-7" strike="noStrike">
                <a:solidFill>
                  <a:srgbClr val="ffffff"/>
                </a:solidFill>
                <a:latin typeface="Times New Roman"/>
              </a:rPr>
              <a:t>резерви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(створюють підприємства, </a:t>
            </a:r>
            <a:r>
              <a:rPr b="0" lang="ru-RU" sz="1800" spc="4" strike="noStrike">
                <a:solidFill>
                  <a:srgbClr val="ffffff"/>
                </a:solidFill>
                <a:latin typeface="Times New Roman"/>
              </a:rPr>
              <a:t>які  </a:t>
            </a:r>
            <a:r>
              <a:rPr b="0" lang="ru-RU" sz="1800" spc="-21" strike="noStrike">
                <a:solidFill>
                  <a:srgbClr val="ffffff"/>
                </a:solidFill>
                <a:latin typeface="Times New Roman"/>
              </a:rPr>
              <a:t>відповідно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до </a:t>
            </a:r>
            <a:r>
              <a:rPr b="0" lang="ru-RU" sz="1800" spc="-7" strike="noStrike">
                <a:solidFill>
                  <a:srgbClr val="ffffff"/>
                </a:solidFill>
                <a:latin typeface="Times New Roman"/>
              </a:rPr>
              <a:t>чинного </a:t>
            </a:r>
            <a:r>
              <a:rPr b="0" lang="ru-RU" sz="1800" spc="-15" strike="noStrike">
                <a:solidFill>
                  <a:srgbClr val="ffffff"/>
                </a:solidFill>
                <a:latin typeface="Times New Roman"/>
              </a:rPr>
              <a:t>законодавства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є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страховими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і у встановленому порядку  </a:t>
            </a:r>
            <a:r>
              <a:rPr b="0" lang="ru-RU" sz="1800" spc="-7" strike="noStrike">
                <a:solidFill>
                  <a:srgbClr val="ffffff"/>
                </a:solidFill>
                <a:latin typeface="Times New Roman"/>
              </a:rPr>
              <a:t>формують </a:t>
            </a:r>
            <a:r>
              <a:rPr b="0" lang="ru-RU" sz="1800" spc="-15" strike="noStrike">
                <a:solidFill>
                  <a:srgbClr val="ffffff"/>
                </a:solidFill>
                <a:latin typeface="Times New Roman"/>
              </a:rPr>
              <a:t>страхові</a:t>
            </a:r>
            <a:r>
              <a:rPr b="0" lang="ru-RU" sz="1800" spc="12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резерви).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1349"/>
              </a:spcBef>
            </a:pPr>
            <a:r>
              <a:rPr b="1" lang="ru-RU" sz="1800" spc="-1" strike="noStrike">
                <a:solidFill>
                  <a:srgbClr val="ffffff"/>
                </a:solidFill>
                <a:latin typeface="Times New Roman"/>
              </a:rPr>
              <a:t>В </a:t>
            </a:r>
            <a:r>
              <a:rPr b="1" lang="ru-RU" sz="1800" spc="-55" strike="noStrike">
                <a:solidFill>
                  <a:srgbClr val="ffffff"/>
                </a:solidFill>
                <a:latin typeface="Times New Roman"/>
              </a:rPr>
              <a:t>результаті </a:t>
            </a:r>
            <a:r>
              <a:rPr b="1" lang="ru-RU" sz="1800" spc="-1" strike="noStrike">
                <a:solidFill>
                  <a:srgbClr val="ffffff"/>
                </a:solidFill>
                <a:latin typeface="Times New Roman"/>
              </a:rPr>
              <a:t>ефективної </a:t>
            </a:r>
            <a:r>
              <a:rPr b="1" lang="ru-RU" sz="1800" spc="-15" strike="noStrike">
                <a:solidFill>
                  <a:srgbClr val="ffffff"/>
                </a:solidFill>
                <a:latin typeface="Times New Roman"/>
              </a:rPr>
              <a:t>роботи </a:t>
            </a:r>
            <a:r>
              <a:rPr b="1" lang="ru-RU" sz="1800" spc="-12" strike="noStrike">
                <a:solidFill>
                  <a:srgbClr val="ffffff"/>
                </a:solidFill>
                <a:latin typeface="Times New Roman"/>
              </a:rPr>
              <a:t>підприємство </a:t>
            </a:r>
            <a:r>
              <a:rPr b="1" lang="ru-RU" sz="1800" spc="-21" strike="noStrike">
                <a:solidFill>
                  <a:srgbClr val="ffffff"/>
                </a:solidFill>
                <a:latin typeface="Times New Roman"/>
              </a:rPr>
              <a:t>отримує </a:t>
            </a:r>
            <a:r>
              <a:rPr b="1" lang="ru-RU" sz="1800" spc="-15" strike="noStrike">
                <a:solidFill>
                  <a:srgbClr val="ff0000"/>
                </a:solidFill>
                <a:latin typeface="Times New Roman"/>
              </a:rPr>
              <a:t>прибуток</a:t>
            </a:r>
            <a:r>
              <a:rPr b="0" lang="ru-RU" sz="1800" spc="-15" strike="noStrike">
                <a:solidFill>
                  <a:srgbClr val="ffffff"/>
                </a:solidFill>
                <a:latin typeface="Times New Roman"/>
              </a:rPr>
              <a:t>, </a:t>
            </a:r>
            <a:r>
              <a:rPr b="0" lang="ru-RU" sz="1800" spc="4" strike="noStrike">
                <a:solidFill>
                  <a:srgbClr val="ffffff"/>
                </a:solidFill>
                <a:latin typeface="Times New Roman"/>
              </a:rPr>
              <a:t>який  </a:t>
            </a:r>
            <a:r>
              <a:rPr b="0" lang="ru-RU" sz="1800" spc="-15" strike="noStrike">
                <a:solidFill>
                  <a:srgbClr val="ffffff"/>
                </a:solidFill>
                <a:latin typeface="Times New Roman"/>
              </a:rPr>
              <a:t>визначається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як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різниця </a:t>
            </a:r>
            <a:r>
              <a:rPr b="0" lang="ru-RU" sz="1800" spc="-26" strike="noStrike">
                <a:solidFill>
                  <a:srgbClr val="ffffff"/>
                </a:solidFill>
                <a:latin typeface="Times New Roman"/>
              </a:rPr>
              <a:t>між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виручкою </a:t>
            </a:r>
            <a:r>
              <a:rPr b="0" lang="ru-RU" sz="1800" spc="-32" strike="noStrike">
                <a:solidFill>
                  <a:srgbClr val="ffffff"/>
                </a:solidFill>
                <a:latin typeface="Times New Roman"/>
              </a:rPr>
              <a:t>від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реалізації </a:t>
            </a:r>
            <a:r>
              <a:rPr b="0" lang="ru-RU" sz="1800" spc="-15" strike="noStrike">
                <a:solidFill>
                  <a:srgbClr val="ffffff"/>
                </a:solidFill>
                <a:latin typeface="Times New Roman"/>
              </a:rPr>
              <a:t>продукції, робіт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і </a:t>
            </a:r>
            <a:r>
              <a:rPr b="0" lang="ru-RU" sz="1800" spc="12" strike="noStrike">
                <a:solidFill>
                  <a:srgbClr val="ffffff"/>
                </a:solidFill>
                <a:latin typeface="Times New Roman"/>
              </a:rPr>
              <a:t>послуг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і  </a:t>
            </a:r>
            <a:r>
              <a:rPr b="0" lang="ru-RU" sz="1800" spc="-26" strike="noStrike">
                <a:solidFill>
                  <a:srgbClr val="ffffff"/>
                </a:solidFill>
                <a:latin typeface="Times New Roman"/>
              </a:rPr>
              <a:t>затратами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підприємства,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а </a:t>
            </a:r>
            <a:r>
              <a:rPr b="0" lang="ru-RU" sz="1800" spc="-32" strike="noStrike">
                <a:solidFill>
                  <a:srgbClr val="ffffff"/>
                </a:solidFill>
                <a:latin typeface="Times New Roman"/>
              </a:rPr>
              <a:t>також </a:t>
            </a:r>
            <a:r>
              <a:rPr b="0" lang="ru-RU" sz="1800" spc="-7" strike="noStrike">
                <a:solidFill>
                  <a:srgbClr val="ffffff"/>
                </a:solidFill>
                <a:latin typeface="Times New Roman"/>
              </a:rPr>
              <a:t>нарахуванням </a:t>
            </a:r>
            <a:r>
              <a:rPr b="0" lang="ru-RU" sz="1800" spc="-26" strike="noStrike">
                <a:solidFill>
                  <a:srgbClr val="ffffff"/>
                </a:solidFill>
                <a:latin typeface="Times New Roman"/>
              </a:rPr>
              <a:t>податку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на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прибуток. </a:t>
            </a:r>
            <a:r>
              <a:rPr b="0" lang="ru-RU" sz="1800" spc="-21" strike="noStrike">
                <a:solidFill>
                  <a:srgbClr val="ffffff"/>
                </a:solidFill>
                <a:latin typeface="Times New Roman"/>
              </a:rPr>
              <a:t>Прибуток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є  </a:t>
            </a:r>
            <a:r>
              <a:rPr b="0" lang="ru-RU" sz="1800" spc="4" strike="noStrike">
                <a:solidFill>
                  <a:srgbClr val="ffffff"/>
                </a:solidFill>
                <a:latin typeface="Times New Roman"/>
              </a:rPr>
              <a:t>джерелом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господарських </a:t>
            </a:r>
            <a:r>
              <a:rPr b="0" lang="ru-RU" sz="1800" spc="-15" strike="noStrike">
                <a:solidFill>
                  <a:srgbClr val="ffffff"/>
                </a:solidFill>
                <a:latin typeface="Times New Roman"/>
              </a:rPr>
              <a:t>засобів, </a:t>
            </a:r>
            <a:r>
              <a:rPr b="0" lang="ru-RU" sz="1800" spc="4" strike="noStrike">
                <a:solidFill>
                  <a:srgbClr val="ffffff"/>
                </a:solidFill>
                <a:latin typeface="Times New Roman"/>
              </a:rPr>
              <a:t>який </a:t>
            </a:r>
            <a:r>
              <a:rPr b="0" lang="ru-RU" sz="1800" spc="-7" strike="noStrike">
                <a:solidFill>
                  <a:srgbClr val="ffffff"/>
                </a:solidFill>
                <a:latin typeface="Times New Roman"/>
              </a:rPr>
              <a:t>зокрема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представлено </a:t>
            </a:r>
            <a:r>
              <a:rPr b="0" lang="ru-RU" sz="1800" spc="-35" strike="noStrike">
                <a:solidFill>
                  <a:srgbClr val="ffffff"/>
                </a:solidFill>
                <a:latin typeface="Times New Roman"/>
              </a:rPr>
              <a:t>готівкою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у </a:t>
            </a:r>
            <a:r>
              <a:rPr b="0" lang="ru-RU" sz="1800" spc="12" strike="noStrike">
                <a:solidFill>
                  <a:srgbClr val="ffffff"/>
                </a:solidFill>
                <a:latin typeface="Times New Roman"/>
              </a:rPr>
              <a:t>касі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і на  </a:t>
            </a:r>
            <a:r>
              <a:rPr b="0" lang="ru-RU" sz="1800" spc="-15" strike="noStrike">
                <a:solidFill>
                  <a:srgbClr val="ffffff"/>
                </a:solidFill>
                <a:latin typeface="Times New Roman"/>
              </a:rPr>
              <a:t>розрахунковому </a:t>
            </a:r>
            <a:r>
              <a:rPr b="0" lang="ru-RU" sz="1800" spc="-7" strike="noStrike">
                <a:solidFill>
                  <a:srgbClr val="ffffff"/>
                </a:solidFill>
                <a:latin typeface="Times New Roman"/>
              </a:rPr>
              <a:t>рахунку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підприємства. </a:t>
            </a:r>
            <a:r>
              <a:rPr b="0" lang="ru-RU" sz="1800" spc="-21" strike="noStrike">
                <a:solidFill>
                  <a:srgbClr val="ffffff"/>
                </a:solidFill>
                <a:latin typeface="Times New Roman"/>
              </a:rPr>
              <a:t>Прибуток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в </a:t>
            </a:r>
            <a:r>
              <a:rPr b="0" lang="ru-RU" sz="1800" spc="-7" strike="noStrike">
                <a:solidFill>
                  <a:srgbClr val="ffffff"/>
                </a:solidFill>
                <a:latin typeface="Times New Roman"/>
              </a:rPr>
              <a:t>свою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чергу </a:t>
            </a:r>
            <a:r>
              <a:rPr b="0" lang="ru-RU" sz="1800" spc="-21" strike="noStrike">
                <a:solidFill>
                  <a:srgbClr val="ffffff"/>
                </a:solidFill>
                <a:latin typeface="Times New Roman"/>
              </a:rPr>
              <a:t>поділяється </a:t>
            </a:r>
            <a:r>
              <a:rPr b="0" lang="ru-RU" sz="1800" spc="4" strike="noStrike">
                <a:solidFill>
                  <a:srgbClr val="ffffff"/>
                </a:solidFill>
                <a:latin typeface="Times New Roman"/>
              </a:rPr>
              <a:t>на:  </a:t>
            </a:r>
            <a:r>
              <a:rPr b="0" lang="ru-RU" sz="1800" spc="-15" strike="noStrike">
                <a:solidFill>
                  <a:srgbClr val="ffffff"/>
                </a:solidFill>
                <a:latin typeface="Times New Roman"/>
              </a:rPr>
              <a:t>прибуток </a:t>
            </a:r>
            <a:r>
              <a:rPr b="0" lang="ru-RU" sz="1800" spc="-32" strike="noStrike">
                <a:solidFill>
                  <a:srgbClr val="ffffff"/>
                </a:solidFill>
                <a:latin typeface="Times New Roman"/>
              </a:rPr>
              <a:t>від </a:t>
            </a:r>
            <a:r>
              <a:rPr b="0" lang="ru-RU" sz="1800" spc="-12" strike="noStrike">
                <a:solidFill>
                  <a:srgbClr val="ffffff"/>
                </a:solidFill>
                <a:latin typeface="Times New Roman"/>
              </a:rPr>
              <a:t>реалізації </a:t>
            </a:r>
            <a:r>
              <a:rPr b="0" lang="ru-RU" sz="1800" spc="-21" strike="noStrike">
                <a:solidFill>
                  <a:srgbClr val="ffffff"/>
                </a:solidFill>
                <a:latin typeface="Times New Roman"/>
              </a:rPr>
              <a:t>продукції, </a:t>
            </a:r>
            <a:r>
              <a:rPr b="0" lang="ru-RU" sz="1800" spc="-15" strike="noStrike">
                <a:solidFill>
                  <a:srgbClr val="ffffff"/>
                </a:solidFill>
                <a:latin typeface="Times New Roman"/>
              </a:rPr>
              <a:t>робіт </a:t>
            </a:r>
            <a:r>
              <a:rPr b="0" lang="ru-RU" sz="1800" spc="-1" strike="noStrike">
                <a:solidFill>
                  <a:srgbClr val="ffffff"/>
                </a:solidFill>
                <a:latin typeface="Times New Roman"/>
              </a:rPr>
              <a:t>і </a:t>
            </a:r>
            <a:r>
              <a:rPr b="0" lang="ru-RU" sz="1800" spc="-21" strike="noStrike">
                <a:solidFill>
                  <a:srgbClr val="ffffff"/>
                </a:solidFill>
                <a:latin typeface="Times New Roman"/>
              </a:rPr>
              <a:t>послуг, та </a:t>
            </a:r>
            <a:r>
              <a:rPr b="0" lang="ru-RU" sz="1800" spc="-15" strike="noStrike">
                <a:solidFill>
                  <a:srgbClr val="ffffff"/>
                </a:solidFill>
                <a:latin typeface="Times New Roman"/>
              </a:rPr>
              <a:t>прибуток </a:t>
            </a:r>
            <a:r>
              <a:rPr b="0" lang="ru-RU" sz="1800" spc="-32" strike="noStrike">
                <a:solidFill>
                  <a:srgbClr val="ffffff"/>
                </a:solidFill>
                <a:latin typeface="Times New Roman"/>
              </a:rPr>
              <a:t>від </a:t>
            </a:r>
            <a:r>
              <a:rPr b="0" lang="ru-RU" sz="1800" spc="-7" strike="noStrike">
                <a:solidFill>
                  <a:srgbClr val="ffffff"/>
                </a:solidFill>
                <a:latin typeface="Times New Roman"/>
              </a:rPr>
              <a:t>позареалізаційної  діяльності.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object 2"/>
          <p:cNvSpPr/>
          <p:nvPr/>
        </p:nvSpPr>
        <p:spPr>
          <a:xfrm>
            <a:off x="5410080" y="314280"/>
            <a:ext cx="542520" cy="70452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4" name="object 3"/>
          <p:cNvSpPr/>
          <p:nvPr/>
        </p:nvSpPr>
        <p:spPr>
          <a:xfrm>
            <a:off x="5514840" y="314280"/>
            <a:ext cx="514080" cy="70452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5" name="object 4"/>
          <p:cNvSpPr/>
          <p:nvPr/>
        </p:nvSpPr>
        <p:spPr>
          <a:xfrm>
            <a:off x="0" y="4018320"/>
            <a:ext cx="571320" cy="428400"/>
          </a:xfrm>
          <a:custGeom>
            <a:avLst/>
            <a:gdLst>
              <a:gd name="textAreaLeft" fmla="*/ 0 w 571320"/>
              <a:gd name="textAreaRight" fmla="*/ 571680 w 571320"/>
              <a:gd name="textAreaTop" fmla="*/ 0 h 428400"/>
              <a:gd name="textAreaBottom" fmla="*/ 428760 h 428400"/>
            </a:gdLst>
            <a:ahLst/>
            <a:rect l="textAreaLeft" t="textAreaTop" r="textAreaRight" b="textAreaBottom"/>
            <a:pathLst>
              <a:path w="571500" h="428625">
                <a:moveTo>
                  <a:pt x="571478" y="163711"/>
                </a:moveTo>
                <a:lnTo>
                  <a:pt x="353190" y="163723"/>
                </a:lnTo>
                <a:lnTo>
                  <a:pt x="0" y="163723"/>
                </a:lnTo>
                <a:lnTo>
                  <a:pt x="176584" y="264901"/>
                </a:lnTo>
                <a:lnTo>
                  <a:pt x="109123" y="428625"/>
                </a:lnTo>
                <a:lnTo>
                  <a:pt x="285728" y="327446"/>
                </a:lnTo>
                <a:lnTo>
                  <a:pt x="420644" y="327446"/>
                </a:lnTo>
                <a:lnTo>
                  <a:pt x="394874" y="264901"/>
                </a:lnTo>
                <a:lnTo>
                  <a:pt x="571457" y="163723"/>
                </a:lnTo>
                <a:lnTo>
                  <a:pt x="218279" y="163723"/>
                </a:lnTo>
                <a:lnTo>
                  <a:pt x="571478" y="163711"/>
                </a:lnTo>
                <a:close/>
              </a:path>
              <a:path w="571500" h="428625">
                <a:moveTo>
                  <a:pt x="420644" y="327446"/>
                </a:moveTo>
                <a:lnTo>
                  <a:pt x="285728" y="327446"/>
                </a:lnTo>
                <a:lnTo>
                  <a:pt x="462332" y="428625"/>
                </a:lnTo>
                <a:lnTo>
                  <a:pt x="420644" y="327446"/>
                </a:lnTo>
                <a:close/>
              </a:path>
              <a:path w="571500" h="428625">
                <a:moveTo>
                  <a:pt x="285728" y="0"/>
                </a:moveTo>
                <a:lnTo>
                  <a:pt x="218279" y="163723"/>
                </a:lnTo>
                <a:lnTo>
                  <a:pt x="353190" y="163723"/>
                </a:lnTo>
                <a:lnTo>
                  <a:pt x="285728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6" name="object 5"/>
          <p:cNvSpPr/>
          <p:nvPr/>
        </p:nvSpPr>
        <p:spPr>
          <a:xfrm>
            <a:off x="0" y="4018320"/>
            <a:ext cx="571320" cy="428400"/>
          </a:xfrm>
          <a:custGeom>
            <a:avLst/>
            <a:gdLst>
              <a:gd name="textAreaLeft" fmla="*/ 0 w 571320"/>
              <a:gd name="textAreaRight" fmla="*/ 571680 w 571320"/>
              <a:gd name="textAreaTop" fmla="*/ 0 h 428400"/>
              <a:gd name="textAreaBottom" fmla="*/ 428760 h 428400"/>
            </a:gdLst>
            <a:ahLst/>
            <a:rect l="textAreaLeft" t="textAreaTop" r="textAreaRight" b="textAreaBottom"/>
            <a:pathLst>
              <a:path w="571500" h="428625">
                <a:moveTo>
                  <a:pt x="0" y="163711"/>
                </a:moveTo>
                <a:lnTo>
                  <a:pt x="218301" y="163723"/>
                </a:lnTo>
                <a:lnTo>
                  <a:pt x="285749" y="0"/>
                </a:lnTo>
                <a:lnTo>
                  <a:pt x="353211" y="163723"/>
                </a:lnTo>
                <a:lnTo>
                  <a:pt x="571499" y="163711"/>
                </a:lnTo>
                <a:lnTo>
                  <a:pt x="394895" y="264901"/>
                </a:lnTo>
                <a:lnTo>
                  <a:pt x="462354" y="428624"/>
                </a:lnTo>
                <a:lnTo>
                  <a:pt x="285749" y="327446"/>
                </a:lnTo>
                <a:lnTo>
                  <a:pt x="109144" y="428624"/>
                </a:lnTo>
                <a:lnTo>
                  <a:pt x="176605" y="264901"/>
                </a:lnTo>
                <a:lnTo>
                  <a:pt x="0" y="163711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7" name="object 6"/>
          <p:cNvSpPr/>
          <p:nvPr/>
        </p:nvSpPr>
        <p:spPr>
          <a:xfrm>
            <a:off x="215280" y="4102560"/>
            <a:ext cx="141120" cy="28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</a:pPr>
            <a:r>
              <a:rPr b="1" lang="ru-RU" sz="1800" spc="-1" strike="noStrike">
                <a:solidFill>
                  <a:srgbClr val="ffffff"/>
                </a:solidFill>
                <a:latin typeface="Calibri"/>
              </a:rPr>
              <a:t>4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object 7"/>
          <p:cNvSpPr/>
          <p:nvPr/>
        </p:nvSpPr>
        <p:spPr>
          <a:xfrm>
            <a:off x="642960" y="3000240"/>
            <a:ext cx="8501040" cy="2142720"/>
          </a:xfrm>
          <a:custGeom>
            <a:avLst/>
            <a:gdLst>
              <a:gd name="textAreaLeft" fmla="*/ 0 w 8501040"/>
              <a:gd name="textAreaRight" fmla="*/ 8501400 w 8501040"/>
              <a:gd name="textAreaTop" fmla="*/ 0 h 2142720"/>
              <a:gd name="textAreaBottom" fmla="*/ 2143080 h 2142720"/>
            </a:gdLst>
            <a:ahLst/>
            <a:rect l="textAreaLeft" t="textAreaTop" r="textAreaRight" b="textAreaBottom"/>
            <a:pathLst>
              <a:path w="8501380" h="2143125">
                <a:moveTo>
                  <a:pt x="8143829" y="0"/>
                </a:moveTo>
                <a:lnTo>
                  <a:pt x="357185" y="0"/>
                </a:lnTo>
                <a:lnTo>
                  <a:pt x="308717" y="3260"/>
                </a:lnTo>
                <a:lnTo>
                  <a:pt x="262230" y="12757"/>
                </a:lnTo>
                <a:lnTo>
                  <a:pt x="218151" y="28066"/>
                </a:lnTo>
                <a:lnTo>
                  <a:pt x="176905" y="48762"/>
                </a:lnTo>
                <a:lnTo>
                  <a:pt x="138918" y="74419"/>
                </a:lnTo>
                <a:lnTo>
                  <a:pt x="104615" y="104614"/>
                </a:lnTo>
                <a:lnTo>
                  <a:pt x="74422" y="138920"/>
                </a:lnTo>
                <a:lnTo>
                  <a:pt x="48765" y="176912"/>
                </a:lnTo>
                <a:lnTo>
                  <a:pt x="28068" y="218166"/>
                </a:lnTo>
                <a:lnTo>
                  <a:pt x="12758" y="262257"/>
                </a:lnTo>
                <a:lnTo>
                  <a:pt x="3260" y="308758"/>
                </a:lnTo>
                <a:lnTo>
                  <a:pt x="0" y="357246"/>
                </a:lnTo>
                <a:lnTo>
                  <a:pt x="0" y="1785926"/>
                </a:lnTo>
                <a:lnTo>
                  <a:pt x="3260" y="1834398"/>
                </a:lnTo>
                <a:lnTo>
                  <a:pt x="12758" y="1880887"/>
                </a:lnTo>
                <a:lnTo>
                  <a:pt x="28068" y="1924968"/>
                </a:lnTo>
                <a:lnTo>
                  <a:pt x="48765" y="1966216"/>
                </a:lnTo>
                <a:lnTo>
                  <a:pt x="74422" y="2004204"/>
                </a:lnTo>
                <a:lnTo>
                  <a:pt x="104615" y="2038508"/>
                </a:lnTo>
                <a:lnTo>
                  <a:pt x="138918" y="2068701"/>
                </a:lnTo>
                <a:lnTo>
                  <a:pt x="176905" y="2094359"/>
                </a:lnTo>
                <a:lnTo>
                  <a:pt x="218151" y="2115056"/>
                </a:lnTo>
                <a:lnTo>
                  <a:pt x="262230" y="2130366"/>
                </a:lnTo>
                <a:lnTo>
                  <a:pt x="308717" y="2139864"/>
                </a:lnTo>
                <a:lnTo>
                  <a:pt x="357185" y="2143125"/>
                </a:lnTo>
                <a:lnTo>
                  <a:pt x="8143829" y="2143125"/>
                </a:lnTo>
                <a:lnTo>
                  <a:pt x="8192317" y="2139864"/>
                </a:lnTo>
                <a:lnTo>
                  <a:pt x="8238820" y="2130366"/>
                </a:lnTo>
                <a:lnTo>
                  <a:pt x="8282911" y="2115056"/>
                </a:lnTo>
                <a:lnTo>
                  <a:pt x="8324166" y="2094359"/>
                </a:lnTo>
                <a:lnTo>
                  <a:pt x="8362159" y="2068701"/>
                </a:lnTo>
                <a:lnTo>
                  <a:pt x="8396466" y="2038508"/>
                </a:lnTo>
                <a:lnTo>
                  <a:pt x="8426662" y="2004204"/>
                </a:lnTo>
                <a:lnTo>
                  <a:pt x="8452321" y="1966216"/>
                </a:lnTo>
                <a:lnTo>
                  <a:pt x="8473017" y="1924968"/>
                </a:lnTo>
                <a:lnTo>
                  <a:pt x="8488327" y="1880887"/>
                </a:lnTo>
                <a:lnTo>
                  <a:pt x="8497825" y="1834398"/>
                </a:lnTo>
                <a:lnTo>
                  <a:pt x="8501085" y="1785926"/>
                </a:lnTo>
                <a:lnTo>
                  <a:pt x="8501085" y="357246"/>
                </a:lnTo>
                <a:lnTo>
                  <a:pt x="8497825" y="308758"/>
                </a:lnTo>
                <a:lnTo>
                  <a:pt x="8488327" y="262257"/>
                </a:lnTo>
                <a:lnTo>
                  <a:pt x="8473017" y="218166"/>
                </a:lnTo>
                <a:lnTo>
                  <a:pt x="8452321" y="176912"/>
                </a:lnTo>
                <a:lnTo>
                  <a:pt x="8426662" y="138920"/>
                </a:lnTo>
                <a:lnTo>
                  <a:pt x="8396466" y="104614"/>
                </a:lnTo>
                <a:lnTo>
                  <a:pt x="8362159" y="74419"/>
                </a:lnTo>
                <a:lnTo>
                  <a:pt x="8324166" y="48762"/>
                </a:lnTo>
                <a:lnTo>
                  <a:pt x="8282911" y="28066"/>
                </a:lnTo>
                <a:lnTo>
                  <a:pt x="8238820" y="12757"/>
                </a:lnTo>
                <a:lnTo>
                  <a:pt x="8192317" y="3260"/>
                </a:lnTo>
                <a:lnTo>
                  <a:pt x="8143829" y="0"/>
                </a:lnTo>
                <a:close/>
              </a:path>
            </a:pathLst>
          </a:custGeom>
          <a:solidFill>
            <a:srgbClr val="619cd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9" name="object 8"/>
          <p:cNvSpPr/>
          <p:nvPr/>
        </p:nvSpPr>
        <p:spPr>
          <a:xfrm>
            <a:off x="642960" y="3000240"/>
            <a:ext cx="8501040" cy="2142720"/>
          </a:xfrm>
          <a:custGeom>
            <a:avLst/>
            <a:gdLst>
              <a:gd name="textAreaLeft" fmla="*/ 0 w 8501040"/>
              <a:gd name="textAreaRight" fmla="*/ 8501400 w 8501040"/>
              <a:gd name="textAreaTop" fmla="*/ 0 h 2142720"/>
              <a:gd name="textAreaBottom" fmla="*/ 2143080 h 2142720"/>
            </a:gdLst>
            <a:ahLst/>
            <a:rect l="textAreaLeft" t="textAreaTop" r="textAreaRight" b="textAreaBottom"/>
            <a:pathLst>
              <a:path w="8501380" h="2143125">
                <a:moveTo>
                  <a:pt x="0" y="357246"/>
                </a:moveTo>
                <a:lnTo>
                  <a:pt x="3260" y="308758"/>
                </a:lnTo>
                <a:lnTo>
                  <a:pt x="12758" y="262257"/>
                </a:lnTo>
                <a:lnTo>
                  <a:pt x="28068" y="218166"/>
                </a:lnTo>
                <a:lnTo>
                  <a:pt x="48765" y="176912"/>
                </a:lnTo>
                <a:lnTo>
                  <a:pt x="74422" y="138920"/>
                </a:lnTo>
                <a:lnTo>
                  <a:pt x="104615" y="104614"/>
                </a:lnTo>
                <a:lnTo>
                  <a:pt x="138918" y="74419"/>
                </a:lnTo>
                <a:lnTo>
                  <a:pt x="176905" y="48762"/>
                </a:lnTo>
                <a:lnTo>
                  <a:pt x="218151" y="28066"/>
                </a:lnTo>
                <a:lnTo>
                  <a:pt x="262230" y="12757"/>
                </a:lnTo>
                <a:lnTo>
                  <a:pt x="308717" y="3260"/>
                </a:lnTo>
                <a:lnTo>
                  <a:pt x="357185" y="0"/>
                </a:lnTo>
                <a:lnTo>
                  <a:pt x="8143829" y="0"/>
                </a:lnTo>
                <a:lnTo>
                  <a:pt x="8192317" y="3260"/>
                </a:lnTo>
                <a:lnTo>
                  <a:pt x="8238819" y="12757"/>
                </a:lnTo>
                <a:lnTo>
                  <a:pt x="8282910" y="28066"/>
                </a:lnTo>
                <a:lnTo>
                  <a:pt x="8324165" y="48762"/>
                </a:lnTo>
                <a:lnTo>
                  <a:pt x="8362159" y="74419"/>
                </a:lnTo>
                <a:lnTo>
                  <a:pt x="8396466" y="104614"/>
                </a:lnTo>
                <a:lnTo>
                  <a:pt x="8426661" y="138920"/>
                </a:lnTo>
                <a:lnTo>
                  <a:pt x="8452320" y="176912"/>
                </a:lnTo>
                <a:lnTo>
                  <a:pt x="8473017" y="218166"/>
                </a:lnTo>
                <a:lnTo>
                  <a:pt x="8488327" y="262257"/>
                </a:lnTo>
                <a:lnTo>
                  <a:pt x="8497824" y="308758"/>
                </a:lnTo>
                <a:lnTo>
                  <a:pt x="8501085" y="357246"/>
                </a:lnTo>
                <a:lnTo>
                  <a:pt x="8501085" y="1785926"/>
                </a:lnTo>
                <a:lnTo>
                  <a:pt x="8497824" y="1834398"/>
                </a:lnTo>
                <a:lnTo>
                  <a:pt x="8488327" y="1880887"/>
                </a:lnTo>
                <a:lnTo>
                  <a:pt x="8473017" y="1924968"/>
                </a:lnTo>
                <a:lnTo>
                  <a:pt x="8452320" y="1966216"/>
                </a:lnTo>
                <a:lnTo>
                  <a:pt x="8426661" y="2004204"/>
                </a:lnTo>
                <a:lnTo>
                  <a:pt x="8396466" y="2038507"/>
                </a:lnTo>
                <a:lnTo>
                  <a:pt x="8362159" y="2068701"/>
                </a:lnTo>
                <a:lnTo>
                  <a:pt x="8324165" y="2094359"/>
                </a:lnTo>
                <a:lnTo>
                  <a:pt x="8282910" y="2115056"/>
                </a:lnTo>
                <a:lnTo>
                  <a:pt x="8238819" y="2130366"/>
                </a:lnTo>
                <a:lnTo>
                  <a:pt x="8192317" y="2139864"/>
                </a:lnTo>
                <a:lnTo>
                  <a:pt x="8143829" y="2143124"/>
                </a:lnTo>
                <a:lnTo>
                  <a:pt x="357185" y="2143124"/>
                </a:lnTo>
                <a:lnTo>
                  <a:pt x="308717" y="2139864"/>
                </a:lnTo>
                <a:lnTo>
                  <a:pt x="262230" y="2130366"/>
                </a:lnTo>
                <a:lnTo>
                  <a:pt x="218151" y="2115056"/>
                </a:lnTo>
                <a:lnTo>
                  <a:pt x="176905" y="2094359"/>
                </a:lnTo>
                <a:lnTo>
                  <a:pt x="138918" y="2068701"/>
                </a:lnTo>
                <a:lnTo>
                  <a:pt x="104615" y="2038507"/>
                </a:lnTo>
                <a:lnTo>
                  <a:pt x="74422" y="2004204"/>
                </a:lnTo>
                <a:lnTo>
                  <a:pt x="48765" y="1966216"/>
                </a:lnTo>
                <a:lnTo>
                  <a:pt x="28068" y="1924968"/>
                </a:lnTo>
                <a:lnTo>
                  <a:pt x="12758" y="1880887"/>
                </a:lnTo>
                <a:lnTo>
                  <a:pt x="3260" y="1834398"/>
                </a:lnTo>
                <a:lnTo>
                  <a:pt x="0" y="1785926"/>
                </a:lnTo>
                <a:lnTo>
                  <a:pt x="0" y="357246"/>
                </a:lnTo>
                <a:close/>
              </a:path>
            </a:pathLst>
          </a:custGeom>
          <a:noFill/>
          <a:ln w="25399">
            <a:solidFill>
              <a:srgbClr val="46719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0" name="object 9"/>
          <p:cNvSpPr/>
          <p:nvPr/>
        </p:nvSpPr>
        <p:spPr>
          <a:xfrm>
            <a:off x="826920" y="4209840"/>
            <a:ext cx="8061120" cy="930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6560" bIns="0" anchor="t">
            <a:spAutoFit/>
          </a:bodyPr>
          <a:p>
            <a:pPr marL="12600">
              <a:lnSpc>
                <a:spcPct val="100000"/>
              </a:lnSpc>
              <a:spcBef>
                <a:spcPts val="130"/>
              </a:spcBef>
            </a:pPr>
            <a:r>
              <a:rPr b="0" lang="ru-RU" sz="2000" spc="4" strike="noStrike">
                <a:solidFill>
                  <a:srgbClr val="ffffff"/>
                </a:solidFill>
                <a:latin typeface="Times New Roman"/>
              </a:rPr>
              <a:t>пріоритетні. </a:t>
            </a:r>
            <a:r>
              <a:rPr b="0" lang="ru-RU" sz="2000" spc="-7" strike="noStrike">
                <a:solidFill>
                  <a:srgbClr val="ffffff"/>
                </a:solidFill>
                <a:latin typeface="Times New Roman"/>
              </a:rPr>
              <a:t>Капітальні вкладення </a:t>
            </a:r>
            <a:r>
              <a:rPr b="0" lang="ru-RU" sz="2000" spc="4" strike="noStrike">
                <a:solidFill>
                  <a:srgbClr val="ffffff"/>
                </a:solidFill>
                <a:latin typeface="Times New Roman"/>
              </a:rPr>
              <a:t>можуть </a:t>
            </a:r>
            <a:r>
              <a:rPr b="0" lang="ru-RU" sz="2000" spc="-12" strike="noStrike">
                <a:solidFill>
                  <a:srgbClr val="ffffff"/>
                </a:solidFill>
                <a:latin typeface="Times New Roman"/>
              </a:rPr>
              <a:t>також здійснюватися</a:t>
            </a:r>
            <a:r>
              <a:rPr b="0" lang="ru-RU" sz="2000" spc="-225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-32" strike="noStrike">
                <a:solidFill>
                  <a:srgbClr val="ffffff"/>
                </a:solidFill>
                <a:latin typeface="Times New Roman"/>
              </a:rPr>
              <a:t>із</a:t>
            </a:r>
            <a:endParaRPr b="0" lang="uk-UA" sz="2000" spc="-1" strike="noStrike">
              <a:solidFill>
                <a:srgbClr val="000000"/>
              </a:solidFill>
              <a:latin typeface="Arial"/>
            </a:endParaRPr>
          </a:p>
          <a:p>
            <a:pPr marL="12600">
              <a:lnSpc>
                <a:spcPct val="100000"/>
              </a:lnSpc>
            </a:pPr>
            <a:r>
              <a:rPr b="0" lang="ru-RU" sz="2000" spc="24" strike="noStrike">
                <a:solidFill>
                  <a:srgbClr val="ffffff"/>
                </a:solidFill>
                <a:latin typeface="Times New Roman"/>
              </a:rPr>
              <a:t>сторони</a:t>
            </a:r>
            <a:r>
              <a:rPr b="0" lang="ru-RU" sz="2000" spc="-231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12" strike="noStrike">
                <a:solidFill>
                  <a:srgbClr val="ffffff"/>
                </a:solidFill>
                <a:latin typeface="Times New Roman"/>
              </a:rPr>
              <a:t>держави</a:t>
            </a:r>
            <a:r>
              <a:rPr b="0" lang="ru-RU" sz="2000" spc="-75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-26" strike="noStrike">
                <a:solidFill>
                  <a:srgbClr val="ffffff"/>
                </a:solidFill>
                <a:latin typeface="Times New Roman"/>
              </a:rPr>
              <a:t>шляхом</a:t>
            </a:r>
            <a:r>
              <a:rPr b="0" lang="ru-RU" sz="2000" spc="29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4" strike="noStrike">
                <a:solidFill>
                  <a:srgbClr val="ffffff"/>
                </a:solidFill>
                <a:latin typeface="Times New Roman"/>
              </a:rPr>
              <a:t>передачі</a:t>
            </a:r>
            <a:r>
              <a:rPr b="0" lang="ru-RU" sz="2000" spc="-160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-7" strike="noStrike">
                <a:solidFill>
                  <a:srgbClr val="ffffff"/>
                </a:solidFill>
                <a:latin typeface="Times New Roman"/>
              </a:rPr>
              <a:t>підприємству</a:t>
            </a:r>
            <a:r>
              <a:rPr b="0" lang="ru-RU" sz="2000" spc="-80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-35" strike="noStrike">
                <a:solidFill>
                  <a:srgbClr val="ffffff"/>
                </a:solidFill>
                <a:latin typeface="Times New Roman"/>
              </a:rPr>
              <a:t>будівель,</a:t>
            </a:r>
            <a:r>
              <a:rPr b="0" lang="ru-RU" sz="2000" spc="52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-12" strike="noStrike">
                <a:solidFill>
                  <a:srgbClr val="ffffff"/>
                </a:solidFill>
                <a:latin typeface="Times New Roman"/>
              </a:rPr>
              <a:t>споруд,</a:t>
            </a:r>
            <a:r>
              <a:rPr b="0" lang="ru-RU" sz="2000" spc="-106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-1" strike="noStrike">
                <a:solidFill>
                  <a:srgbClr val="ffffff"/>
                </a:solidFill>
                <a:latin typeface="Times New Roman"/>
              </a:rPr>
              <a:t>машин,  </a:t>
            </a:r>
            <a:r>
              <a:rPr b="0" lang="ru-RU" sz="2000" spc="-7" strike="noStrike">
                <a:solidFill>
                  <a:srgbClr val="ffffff"/>
                </a:solidFill>
                <a:latin typeface="Times New Roman"/>
              </a:rPr>
              <a:t>обладнання</a:t>
            </a:r>
            <a:r>
              <a:rPr b="0" lang="ru-RU" sz="2000" spc="-15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12" strike="noStrike">
                <a:solidFill>
                  <a:srgbClr val="ffffff"/>
                </a:solidFill>
                <a:latin typeface="Times New Roman"/>
              </a:rPr>
              <a:t>або</a:t>
            </a:r>
            <a:r>
              <a:rPr b="0" lang="ru-RU" sz="2000" spc="-92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9" strike="noStrike">
                <a:solidFill>
                  <a:srgbClr val="ffffff"/>
                </a:solidFill>
                <a:latin typeface="Times New Roman"/>
              </a:rPr>
              <a:t>транспортних</a:t>
            </a:r>
            <a:r>
              <a:rPr b="0" lang="ru-RU" sz="2000" spc="-160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12" strike="noStrike">
                <a:solidFill>
                  <a:srgbClr val="ffffff"/>
                </a:solidFill>
                <a:latin typeface="Times New Roman"/>
              </a:rPr>
              <a:t>засобів</a:t>
            </a:r>
            <a:r>
              <a:rPr b="0" lang="ru-RU" sz="2000" spc="-100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4" strike="noStrike">
                <a:solidFill>
                  <a:srgbClr val="ffffff"/>
                </a:solidFill>
                <a:latin typeface="Times New Roman"/>
              </a:rPr>
              <a:t>і</a:t>
            </a:r>
            <a:r>
              <a:rPr b="0" lang="ru-RU" sz="2000" spc="-15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-32" strike="noStrike">
                <a:solidFill>
                  <a:srgbClr val="ffffff"/>
                </a:solidFill>
                <a:latin typeface="Times New Roman"/>
              </a:rPr>
              <a:t>т.п.</a:t>
            </a:r>
            <a:endParaRPr b="0" lang="uk-UA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3338640" y="23400"/>
            <a:ext cx="4798800" cy="1109160"/>
          </a:xfrm>
          <a:prstGeom prst="rect">
            <a:avLst/>
          </a:prstGeom>
          <a:noFill/>
          <a:ln w="0">
            <a:noFill/>
          </a:ln>
        </p:spPr>
        <p:txBody>
          <a:bodyPr lIns="0" rIns="0" tIns="11520" bIns="0" anchor="t">
            <a:noAutofit/>
          </a:bodyPr>
          <a:p>
            <a:pPr marL="12600" indent="0" algn="ctr">
              <a:lnSpc>
                <a:spcPct val="100000"/>
              </a:lnSpc>
              <a:spcBef>
                <a:spcPts val="91"/>
              </a:spcBef>
              <a:buNone/>
              <a:tabLst>
                <a:tab algn="l" pos="0"/>
              </a:tabLst>
            </a:pPr>
            <a:r>
              <a:rPr b="1" lang="ru-RU" sz="2400" spc="-1" strike="noStrike">
                <a:solidFill>
                  <a:srgbClr val="000000"/>
                </a:solidFill>
                <a:latin typeface="Bookman Old Style"/>
              </a:rPr>
              <a:t>Формування </a:t>
            </a:r>
            <a:r>
              <a:rPr b="0" lang="ru-RU" sz="2400" spc="-21" strike="noStrike">
                <a:solidFill>
                  <a:srgbClr val="000000"/>
                </a:solidFill>
                <a:latin typeface="Bookman Old Style"/>
              </a:rPr>
              <a:t>прибутку  </a:t>
            </a:r>
            <a:r>
              <a:rPr b="1" lang="ru-RU" sz="2400" spc="-1" strike="noStrike">
                <a:solidFill>
                  <a:srgbClr val="000000"/>
                </a:solidFill>
                <a:latin typeface="Bookman Old Style"/>
              </a:rPr>
              <a:t>здійснюється </a:t>
            </a:r>
            <a:r>
              <a:rPr b="0" lang="ru-RU" sz="2400" spc="-7" strike="noStrike">
                <a:solidFill>
                  <a:srgbClr val="000000"/>
                </a:solidFill>
                <a:latin typeface="Bookman Old Style"/>
              </a:rPr>
              <a:t>за</a:t>
            </a:r>
            <a:r>
              <a:rPr b="0" lang="ru-RU" sz="2400" spc="-97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0" lang="ru-RU" sz="2400" spc="4" strike="noStrike">
                <a:solidFill>
                  <a:srgbClr val="000000"/>
                </a:solidFill>
                <a:latin typeface="Bookman Old Style"/>
              </a:rPr>
              <a:t>допомогою  </a:t>
            </a:r>
            <a:r>
              <a:rPr b="0" lang="ru-RU" sz="2400" spc="-12" strike="noStrike">
                <a:solidFill>
                  <a:srgbClr val="000000"/>
                </a:solidFill>
                <a:latin typeface="Bookman Old Style"/>
              </a:rPr>
              <a:t>наступних</a:t>
            </a:r>
            <a:r>
              <a:rPr b="0" lang="ru-RU" sz="2400" spc="43" strike="noStrike">
                <a:solidFill>
                  <a:srgbClr val="000000"/>
                </a:solidFill>
                <a:latin typeface="Bookman Old Style"/>
              </a:rPr>
              <a:t> </a:t>
            </a:r>
            <a:r>
              <a:rPr b="0" lang="ru-RU" sz="2400" spc="4" strike="noStrike">
                <a:solidFill>
                  <a:srgbClr val="000000"/>
                </a:solidFill>
                <a:latin typeface="Bookman Old Style"/>
              </a:rPr>
              <a:t>процесів: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2" name="object 11"/>
          <p:cNvSpPr/>
          <p:nvPr/>
        </p:nvSpPr>
        <p:spPr>
          <a:xfrm>
            <a:off x="78840" y="1240200"/>
            <a:ext cx="8816040" cy="3217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3960" bIns="0" anchor="t">
            <a:spAutoFit/>
          </a:bodyPr>
          <a:p>
            <a:pPr marL="12600" indent="-216000">
              <a:lnSpc>
                <a:spcPct val="105000"/>
              </a:lnSpc>
              <a:spcBef>
                <a:spcPts val="31"/>
              </a:spcBef>
              <a:buClr>
                <a:srgbClr val="000000"/>
              </a:buClr>
              <a:buFont typeface="Wingdings" charset="2"/>
              <a:buChar char=""/>
              <a:tabLst>
                <a:tab algn="l" pos="222840"/>
              </a:tabLst>
            </a:pPr>
            <a:r>
              <a:rPr b="1" lang="ru-RU" sz="1550" spc="12" strike="noStrike">
                <a:solidFill>
                  <a:srgbClr val="000000"/>
                </a:solidFill>
                <a:latin typeface="Times New Roman"/>
              </a:rPr>
              <a:t>Процес </a:t>
            </a:r>
            <a:r>
              <a:rPr b="1" lang="ru-RU" sz="1550" spc="9" strike="noStrike">
                <a:solidFill>
                  <a:srgbClr val="000000"/>
                </a:solidFill>
                <a:latin typeface="Times New Roman"/>
              </a:rPr>
              <a:t>постачання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-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це </a:t>
            </a:r>
            <a:r>
              <a:rPr b="0" lang="ru-RU" sz="1550" spc="-26" strike="noStrike">
                <a:solidFill>
                  <a:srgbClr val="000000"/>
                </a:solidFill>
                <a:latin typeface="Times New Roman"/>
              </a:rPr>
              <a:t>сукупність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операцій,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спрямований на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забезпечення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підприємства 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предметами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та засобами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праці,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необхідними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для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здійсненнягосподарської</a:t>
            </a:r>
            <a:r>
              <a:rPr b="0" lang="ru-RU" sz="1550" spc="-16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діяльності.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222120" indent="-210240">
              <a:lnSpc>
                <a:spcPct val="100000"/>
              </a:lnSpc>
              <a:spcBef>
                <a:spcPts val="91"/>
              </a:spcBef>
              <a:buClr>
                <a:srgbClr val="000000"/>
              </a:buClr>
              <a:buFont typeface="Wingdings" charset="2"/>
              <a:buChar char=""/>
              <a:tabLst>
                <a:tab algn="l" pos="222840"/>
              </a:tabLst>
            </a:pPr>
            <a:r>
              <a:rPr b="1" lang="ru-RU" sz="1550" spc="12" strike="noStrike">
                <a:solidFill>
                  <a:srgbClr val="000000"/>
                </a:solidFill>
                <a:latin typeface="Times New Roman"/>
              </a:rPr>
              <a:t>Процес </a:t>
            </a:r>
            <a:r>
              <a:rPr b="1" lang="ru-RU" sz="1550" spc="-7" strike="noStrike">
                <a:solidFill>
                  <a:srgbClr val="000000"/>
                </a:solidFill>
                <a:latin typeface="Times New Roman"/>
              </a:rPr>
              <a:t>виробництва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–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це створення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матеріальних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суспільних </a:t>
            </a:r>
            <a:r>
              <a:rPr b="0" lang="ru-RU" sz="1550" spc="-41" strike="noStrike">
                <a:solidFill>
                  <a:srgbClr val="000000"/>
                </a:solidFill>
                <a:latin typeface="Times New Roman"/>
              </a:rPr>
              <a:t>благ,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необхідних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для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існування</a:t>
            </a:r>
            <a:r>
              <a:rPr b="0" lang="ru-RU" sz="1550" spc="15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20"/>
              </a:spcBef>
              <a:tabLst>
                <a:tab algn="l" pos="222840"/>
              </a:tabLst>
            </a:pPr>
            <a:r>
              <a:rPr b="0" lang="ru-RU" sz="1550" spc="-32" strike="noStrike">
                <a:solidFill>
                  <a:srgbClr val="000000"/>
                </a:solidFill>
                <a:latin typeface="Times New Roman"/>
              </a:rPr>
              <a:t>розвитку.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Створюючи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певні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блага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люди </a:t>
            </a:r>
            <a:r>
              <a:rPr b="0" lang="ru-RU" sz="1550" spc="-12" strike="noStrike">
                <a:solidFill>
                  <a:srgbClr val="000000"/>
                </a:solidFill>
                <a:latin typeface="Times New Roman"/>
              </a:rPr>
              <a:t>вступають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у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зв'язки і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взаємодію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–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виробничі</a:t>
            </a:r>
            <a:r>
              <a:rPr b="0" lang="ru-RU" sz="1550" spc="-16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відносини.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12600" indent="-720">
              <a:lnSpc>
                <a:spcPct val="103000"/>
              </a:lnSpc>
              <a:spcBef>
                <a:spcPts val="34"/>
              </a:spcBef>
              <a:buClr>
                <a:srgbClr val="000000"/>
              </a:buClr>
              <a:buFont typeface="Wingdings" charset="2"/>
              <a:buChar char=""/>
              <a:tabLst>
                <a:tab algn="l" pos="222840"/>
              </a:tabLst>
            </a:pPr>
            <a:r>
              <a:rPr b="1" lang="ru-RU" sz="1550" spc="12" strike="noStrike">
                <a:solidFill>
                  <a:srgbClr val="000000"/>
                </a:solidFill>
                <a:latin typeface="Times New Roman"/>
              </a:rPr>
              <a:t>Процес </a:t>
            </a:r>
            <a:r>
              <a:rPr b="1" lang="ru-RU" sz="1550" spc="-1" strike="noStrike">
                <a:solidFill>
                  <a:srgbClr val="000000"/>
                </a:solidFill>
                <a:latin typeface="Times New Roman"/>
              </a:rPr>
              <a:t>реалізації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- </a:t>
            </a:r>
            <a:r>
              <a:rPr b="0" lang="ru-RU" sz="1550" spc="-1" strike="noStrike">
                <a:solidFill>
                  <a:srgbClr val="000000"/>
                </a:solidFill>
                <a:latin typeface="Times New Roman"/>
              </a:rPr>
              <a:t>це </a:t>
            </a:r>
            <a:r>
              <a:rPr b="0" lang="ru-RU" sz="1550" spc="-26" strike="noStrike">
                <a:solidFill>
                  <a:srgbClr val="000000"/>
                </a:solidFill>
                <a:latin typeface="Times New Roman"/>
              </a:rPr>
              <a:t>сукупність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операцій,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пов'язаних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з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реалізацією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готової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продукції,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товарів, 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виконаних </a:t>
            </a:r>
            <a:r>
              <a:rPr b="0" lang="ru-RU" sz="1550" spc="12" strike="noStrike">
                <a:solidFill>
                  <a:srgbClr val="000000"/>
                </a:solidFill>
                <a:latin typeface="Times New Roman"/>
              </a:rPr>
              <a:t>робіт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послуг </a:t>
            </a:r>
            <a:r>
              <a:rPr b="0" lang="ru-RU" sz="1550" spc="-15" strike="noStrike">
                <a:solidFill>
                  <a:srgbClr val="000000"/>
                </a:solidFill>
                <a:latin typeface="Times New Roman"/>
              </a:rPr>
              <a:t>споживачам,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з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визначенням </a:t>
            </a:r>
            <a:r>
              <a:rPr b="0" lang="ru-RU" sz="1550" spc="4" strike="noStrike">
                <a:solidFill>
                  <a:srgbClr val="000000"/>
                </a:solidFill>
                <a:latin typeface="Times New Roman"/>
              </a:rPr>
              <a:t>фінансових </a:t>
            </a:r>
            <a:r>
              <a:rPr b="0" lang="ru-RU" sz="1550" spc="-32" strike="noStrike">
                <a:solidFill>
                  <a:srgbClr val="000000"/>
                </a:solidFill>
                <a:latin typeface="Times New Roman"/>
              </a:rPr>
              <a:t>результатів </a:t>
            </a:r>
            <a:r>
              <a:rPr b="0" lang="ru-RU" sz="1550" spc="9" strike="noStrike">
                <a:solidFill>
                  <a:srgbClr val="000000"/>
                </a:solidFill>
                <a:latin typeface="Times New Roman"/>
              </a:rPr>
              <a:t>від </a:t>
            </a:r>
            <a:r>
              <a:rPr b="0" lang="ru-RU" sz="1550" spc="24" strike="noStrike">
                <a:solidFill>
                  <a:srgbClr val="000000"/>
                </a:solidFill>
                <a:latin typeface="Times New Roman"/>
              </a:rPr>
              <a:t>основної </a:t>
            </a:r>
            <a:r>
              <a:rPr b="0" lang="ru-RU" sz="1550" spc="18" strike="noStrike">
                <a:solidFill>
                  <a:srgbClr val="000000"/>
                </a:solidFill>
                <a:latin typeface="Times New Roman"/>
              </a:rPr>
              <a:t>діяльності  </a:t>
            </a:r>
            <a:r>
              <a:rPr b="0" lang="ru-RU" sz="1550" spc="-7" strike="noStrike">
                <a:solidFill>
                  <a:srgbClr val="000000"/>
                </a:solidFill>
                <a:latin typeface="Times New Roman"/>
              </a:rPr>
              <a:t>підприємства.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760680">
              <a:lnSpc>
                <a:spcPct val="100000"/>
              </a:lnSpc>
              <a:spcBef>
                <a:spcPts val="340"/>
              </a:spcBef>
              <a:tabLst>
                <a:tab algn="l" pos="222840"/>
              </a:tabLst>
            </a:pPr>
            <a:r>
              <a:rPr b="1" lang="ru-RU" sz="2000" spc="-7" strike="noStrike">
                <a:solidFill>
                  <a:srgbClr val="ff0000"/>
                </a:solidFill>
                <a:latin typeface="Times New Roman"/>
              </a:rPr>
              <a:t>Бюджетне</a:t>
            </a:r>
            <a:r>
              <a:rPr b="1" lang="ru-RU" sz="2000" spc="-120" strike="noStrike">
                <a:solidFill>
                  <a:srgbClr val="ff0000"/>
                </a:solidFill>
                <a:latin typeface="Times New Roman"/>
              </a:rPr>
              <a:t> </a:t>
            </a:r>
            <a:r>
              <a:rPr b="1" lang="ru-RU" sz="2000" spc="9" strike="noStrike">
                <a:solidFill>
                  <a:srgbClr val="ff0000"/>
                </a:solidFill>
                <a:latin typeface="Times New Roman"/>
              </a:rPr>
              <a:t>фінансування</a:t>
            </a:r>
            <a:r>
              <a:rPr b="0" lang="ru-RU" sz="2000" spc="9" strike="noStrike">
                <a:solidFill>
                  <a:srgbClr val="ffffff"/>
                </a:solidFill>
                <a:latin typeface="Times New Roman"/>
              </a:rPr>
              <a:t>,</a:t>
            </a:r>
            <a:r>
              <a:rPr b="0" lang="ru-RU" sz="2000" spc="-182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-32" strike="noStrike">
                <a:solidFill>
                  <a:srgbClr val="ffffff"/>
                </a:solidFill>
                <a:latin typeface="Times New Roman"/>
              </a:rPr>
              <a:t>яке</a:t>
            </a:r>
            <a:r>
              <a:rPr b="0" lang="ru-RU" sz="2000" spc="24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9" strike="noStrike">
                <a:solidFill>
                  <a:srgbClr val="ffffff"/>
                </a:solidFill>
                <a:latin typeface="Times New Roman"/>
              </a:rPr>
              <a:t>виражається</a:t>
            </a:r>
            <a:r>
              <a:rPr b="0" lang="ru-RU" sz="2000" spc="-151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12" strike="noStrike">
                <a:solidFill>
                  <a:srgbClr val="ffffff"/>
                </a:solidFill>
                <a:latin typeface="Times New Roman"/>
              </a:rPr>
              <a:t>у</a:t>
            </a:r>
            <a:r>
              <a:rPr b="0" lang="ru-RU" sz="2000" spc="-15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-12" strike="noStrike">
                <a:solidFill>
                  <a:srgbClr val="ffffff"/>
                </a:solidFill>
                <a:latin typeface="Times New Roman"/>
              </a:rPr>
              <a:t>перерахуванні</a:t>
            </a:r>
            <a:r>
              <a:rPr b="0" lang="ru-RU" sz="2000" spc="-15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-7" strike="noStrike">
                <a:solidFill>
                  <a:srgbClr val="ffffff"/>
                </a:solidFill>
                <a:latin typeface="Times New Roman"/>
              </a:rPr>
              <a:t>на</a:t>
            </a:r>
            <a:endParaRPr b="0" lang="uk-UA" sz="2000" spc="-1" strike="noStrike">
              <a:solidFill>
                <a:srgbClr val="000000"/>
              </a:solidFill>
              <a:latin typeface="Arial"/>
            </a:endParaRPr>
          </a:p>
          <a:p>
            <a:pPr marL="760680" indent="-720">
              <a:lnSpc>
                <a:spcPct val="100000"/>
              </a:lnSpc>
              <a:tabLst>
                <a:tab algn="l" pos="0"/>
              </a:tabLst>
            </a:pPr>
            <a:r>
              <a:rPr b="0" lang="ru-RU" sz="2000" spc="-7" strike="noStrike">
                <a:solidFill>
                  <a:srgbClr val="ffffff"/>
                </a:solidFill>
                <a:latin typeface="Times New Roman"/>
              </a:rPr>
              <a:t>розрахунковий</a:t>
            </a:r>
            <a:r>
              <a:rPr b="0" lang="ru-RU" sz="2000" spc="-151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-7" strike="noStrike">
                <a:solidFill>
                  <a:srgbClr val="ffffff"/>
                </a:solidFill>
                <a:latin typeface="Times New Roman"/>
              </a:rPr>
              <a:t>рахунок</a:t>
            </a:r>
            <a:r>
              <a:rPr b="0" lang="ru-RU" sz="2000" spc="-55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-1" strike="noStrike">
                <a:solidFill>
                  <a:srgbClr val="ffffff"/>
                </a:solidFill>
                <a:latin typeface="Times New Roman"/>
              </a:rPr>
              <a:t>підприємства</a:t>
            </a:r>
            <a:r>
              <a:rPr b="0" lang="ru-RU" sz="2000" spc="-41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-1" strike="noStrike">
                <a:solidFill>
                  <a:srgbClr val="ffffff"/>
                </a:solidFill>
                <a:latin typeface="Times New Roman"/>
              </a:rPr>
              <a:t>коштів</a:t>
            </a:r>
            <a:r>
              <a:rPr b="0" lang="ru-RU" sz="2000" spc="-97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-15" strike="noStrike">
                <a:solidFill>
                  <a:srgbClr val="ffffff"/>
                </a:solidFill>
                <a:latin typeface="Times New Roman"/>
              </a:rPr>
              <a:t>із</a:t>
            </a:r>
            <a:r>
              <a:rPr b="0" lang="ru-RU" sz="2000" spc="58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-26" strike="noStrike">
                <a:solidFill>
                  <a:srgbClr val="ffffff"/>
                </a:solidFill>
                <a:latin typeface="Times New Roman"/>
              </a:rPr>
              <a:t>бюджету,</a:t>
            </a:r>
            <a:r>
              <a:rPr b="0" lang="ru-RU" sz="2000" spc="-177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-7" strike="noStrike">
                <a:solidFill>
                  <a:srgbClr val="ffffff"/>
                </a:solidFill>
                <a:latin typeface="Times New Roman"/>
              </a:rPr>
              <a:t>призначених</a:t>
            </a:r>
            <a:r>
              <a:rPr b="0" lang="ru-RU" sz="2000" spc="-86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4" strike="noStrike">
                <a:solidFill>
                  <a:srgbClr val="ffffff"/>
                </a:solidFill>
                <a:latin typeface="Times New Roman"/>
              </a:rPr>
              <a:t>для  </a:t>
            </a:r>
            <a:r>
              <a:rPr b="0" lang="ru-RU" sz="2000" spc="-1" strike="noStrike">
                <a:solidFill>
                  <a:srgbClr val="ffffff"/>
                </a:solidFill>
                <a:latin typeface="Times New Roman"/>
              </a:rPr>
              <a:t>утримання </a:t>
            </a:r>
            <a:r>
              <a:rPr b="0" lang="ru-RU" sz="2000" spc="4" strike="noStrike">
                <a:solidFill>
                  <a:srgbClr val="ffffff"/>
                </a:solidFill>
                <a:latin typeface="Times New Roman"/>
              </a:rPr>
              <a:t>дитячих </a:t>
            </a:r>
            <a:r>
              <a:rPr b="0" lang="ru-RU" sz="2000" spc="-1" strike="noStrike">
                <a:solidFill>
                  <a:srgbClr val="ffffff"/>
                </a:solidFill>
                <a:latin typeface="Times New Roman"/>
              </a:rPr>
              <a:t>установ, </a:t>
            </a:r>
            <a:r>
              <a:rPr b="0" lang="ru-RU" sz="2000" spc="-7" strike="noStrike">
                <a:solidFill>
                  <a:srgbClr val="ffffff"/>
                </a:solidFill>
                <a:latin typeface="Times New Roman"/>
              </a:rPr>
              <a:t>підготовки </a:t>
            </a:r>
            <a:r>
              <a:rPr b="0" lang="ru-RU" sz="2000" spc="4" strike="noStrike">
                <a:solidFill>
                  <a:srgbClr val="ffffff"/>
                </a:solidFill>
                <a:latin typeface="Times New Roman"/>
              </a:rPr>
              <a:t>і </a:t>
            </a:r>
            <a:r>
              <a:rPr b="0" lang="ru-RU" sz="2000" spc="-1" strike="noStrike">
                <a:solidFill>
                  <a:srgbClr val="ffffff"/>
                </a:solidFill>
                <a:latin typeface="Times New Roman"/>
              </a:rPr>
              <a:t>перепідготовки кадрів, </a:t>
            </a:r>
            <a:r>
              <a:rPr b="0" lang="ru-RU" sz="2000" spc="9" strike="noStrike">
                <a:solidFill>
                  <a:srgbClr val="ffffff"/>
                </a:solidFill>
                <a:latin typeface="Times New Roman"/>
              </a:rPr>
              <a:t>а </a:t>
            </a:r>
            <a:r>
              <a:rPr b="0" lang="ru-RU" sz="2000" spc="-12" strike="noStrike">
                <a:solidFill>
                  <a:srgbClr val="ffffff"/>
                </a:solidFill>
                <a:latin typeface="Times New Roman"/>
              </a:rPr>
              <a:t>також  капітальних </a:t>
            </a:r>
            <a:r>
              <a:rPr b="0" lang="ru-RU" sz="2000" spc="-7" strike="noStrike">
                <a:solidFill>
                  <a:srgbClr val="ffffff"/>
                </a:solidFill>
                <a:latin typeface="Times New Roman"/>
              </a:rPr>
              <a:t>вкладень </a:t>
            </a:r>
            <a:r>
              <a:rPr b="0" lang="ru-RU" sz="2000" spc="18" strike="noStrike">
                <a:solidFill>
                  <a:srgbClr val="ffffff"/>
                </a:solidFill>
                <a:latin typeface="Times New Roman"/>
              </a:rPr>
              <a:t>за </a:t>
            </a:r>
            <a:r>
              <a:rPr b="0" lang="ru-RU" sz="2000" spc="-1" strike="noStrike">
                <a:solidFill>
                  <a:srgbClr val="ffffff"/>
                </a:solidFill>
                <a:latin typeface="Times New Roman"/>
              </a:rPr>
              <a:t>напрямками, </a:t>
            </a:r>
            <a:r>
              <a:rPr b="0" lang="ru-RU" sz="2000" spc="-7" strike="noStrike">
                <a:solidFill>
                  <a:srgbClr val="ffffff"/>
                </a:solidFill>
                <a:latin typeface="Times New Roman"/>
              </a:rPr>
              <a:t>які </a:t>
            </a:r>
            <a:r>
              <a:rPr b="0" lang="ru-RU" sz="2000" spc="-12" strike="noStrike">
                <a:solidFill>
                  <a:srgbClr val="ffffff"/>
                </a:solidFill>
                <a:latin typeface="Times New Roman"/>
              </a:rPr>
              <a:t>визначено </a:t>
            </a:r>
            <a:r>
              <a:rPr b="0" lang="ru-RU" sz="2000" spc="18" strike="noStrike">
                <a:solidFill>
                  <a:srgbClr val="ffffff"/>
                </a:solidFill>
                <a:latin typeface="Times New Roman"/>
              </a:rPr>
              <a:t>державою</a:t>
            </a:r>
            <a:r>
              <a:rPr b="0" lang="ru-RU" sz="2000" spc="-185" strike="noStrike">
                <a:solidFill>
                  <a:srgbClr val="ffffff"/>
                </a:solidFill>
                <a:latin typeface="Times New Roman"/>
              </a:rPr>
              <a:t> </a:t>
            </a:r>
            <a:r>
              <a:rPr b="0" lang="ru-RU" sz="2000" spc="-7" strike="noStrike">
                <a:solidFill>
                  <a:srgbClr val="ffffff"/>
                </a:solidFill>
                <a:latin typeface="Times New Roman"/>
              </a:rPr>
              <a:t>як</a:t>
            </a:r>
            <a:endParaRPr b="0" lang="uk-UA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353c3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353c3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353c3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353c3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LibreOffice/7.4.2.3$Windows_X86_64 LibreOffice_project/382eef1f22670f7f4118c8c2dd222ec7ad009daf</Application>
  <AppVersion>15.0000</AppVersion>
  <Words>1437</Words>
  <Paragraphs>110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2021-02-14T07:10:28Z</dcterms:created>
  <dc:creator/>
  <dc:description/>
  <dc:language>uk-UA</dc:language>
  <cp:lastModifiedBy>Nick</cp:lastModifiedBy>
  <dcterms:modified xsi:type="dcterms:W3CDTF">2021-02-14T07:11:38Z</dcterms:modified>
  <cp:revision>1</cp:revision>
  <dc:subject/>
  <dc:title>Урок № 2 “ Види бухгалтерського  обліку, об’єкти та завдання ”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2021-02-10T00:00:00Z</vt:filetime>
  </property>
  <property fmtid="{D5CDD505-2E9C-101B-9397-08002B2CF9AE}" pid="3" name="Creator">
    <vt:lpwstr>Online2PDF.com</vt:lpwstr>
  </property>
  <property fmtid="{D5CDD505-2E9C-101B-9397-08002B2CF9AE}" pid="4" name="LastSaved">
    <vt:filetime>2021-02-10T00:00:00Z</vt:filetime>
  </property>
  <property fmtid="{D5CDD505-2E9C-101B-9397-08002B2CF9AE}" pid="5" name="PresentationFormat">
    <vt:lpwstr>Экран (16:9)</vt:lpwstr>
  </property>
  <property fmtid="{D5CDD505-2E9C-101B-9397-08002B2CF9AE}" pid="6" name="Slides">
    <vt:i4>14</vt:i4>
  </property>
</Properties>
</file>